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9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0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3.xml" ContentType="application/vnd.openxmlformats-officedocument.presentationml.notesSlide+xml"/>
  <Override PartName="/ppt/tags/tag6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66.xml" ContentType="application/vnd.openxmlformats-officedocument.presentationml.tags+xml"/>
  <Override PartName="/ppt/notesSlides/notesSlide29.xml" ContentType="application/vnd.openxmlformats-officedocument.presentationml.notesSlide+xml"/>
  <Override PartName="/ppt/tags/tag67.xml" ContentType="application/vnd.openxmlformats-officedocument.presentationml.tags+xml"/>
  <Override PartName="/ppt/notesSlides/notesSlide30.xml" ContentType="application/vnd.openxmlformats-officedocument.presentationml.notesSlide+xml"/>
  <Override PartName="/ppt/tags/tag68.xml" ContentType="application/vnd.openxmlformats-officedocument.presentationml.tags+xml"/>
  <Override PartName="/ppt/notesSlides/notesSlide31.xml" ContentType="application/vnd.openxmlformats-officedocument.presentationml.notesSlide+xml"/>
  <Override PartName="/ppt/tags/tag69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3.xml" ContentType="application/vnd.openxmlformats-officedocument.themeOverride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9" r:id="rId3"/>
    <p:sldMasterId id="2147483756" r:id="rId4"/>
    <p:sldMasterId id="2147483772" r:id="rId5"/>
    <p:sldMasterId id="2147483784" r:id="rId6"/>
  </p:sldMasterIdLst>
  <p:notesMasterIdLst>
    <p:notesMasterId r:id="rId104"/>
  </p:notesMasterIdLst>
  <p:sldIdLst>
    <p:sldId id="894" r:id="rId7"/>
    <p:sldId id="869" r:id="rId8"/>
    <p:sldId id="1116" r:id="rId9"/>
    <p:sldId id="258" r:id="rId10"/>
    <p:sldId id="262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85" r:id="rId20"/>
    <p:sldId id="290" r:id="rId21"/>
    <p:sldId id="307" r:id="rId22"/>
    <p:sldId id="313" r:id="rId23"/>
    <p:sldId id="316" r:id="rId24"/>
    <p:sldId id="322" r:id="rId25"/>
    <p:sldId id="323" r:id="rId26"/>
    <p:sldId id="718" r:id="rId27"/>
    <p:sldId id="719" r:id="rId28"/>
    <p:sldId id="720" r:id="rId29"/>
    <p:sldId id="725" r:id="rId30"/>
    <p:sldId id="727" r:id="rId31"/>
    <p:sldId id="726" r:id="rId32"/>
    <p:sldId id="1114" r:id="rId33"/>
    <p:sldId id="1111" r:id="rId34"/>
    <p:sldId id="275" r:id="rId35"/>
    <p:sldId id="1112" r:id="rId36"/>
    <p:sldId id="277" r:id="rId37"/>
    <p:sldId id="278" r:id="rId38"/>
    <p:sldId id="279" r:id="rId39"/>
    <p:sldId id="265" r:id="rId40"/>
    <p:sldId id="280" r:id="rId41"/>
    <p:sldId id="281" r:id="rId42"/>
    <p:sldId id="282" r:id="rId43"/>
    <p:sldId id="283" r:id="rId44"/>
    <p:sldId id="287" r:id="rId45"/>
    <p:sldId id="487" r:id="rId46"/>
    <p:sldId id="488" r:id="rId47"/>
    <p:sldId id="489" r:id="rId48"/>
    <p:sldId id="490" r:id="rId49"/>
    <p:sldId id="491" r:id="rId50"/>
    <p:sldId id="492" r:id="rId51"/>
    <p:sldId id="493" r:id="rId52"/>
    <p:sldId id="494" r:id="rId53"/>
    <p:sldId id="495" r:id="rId54"/>
    <p:sldId id="4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264" r:id="rId66"/>
    <p:sldId id="432" r:id="rId67"/>
    <p:sldId id="433" r:id="rId68"/>
    <p:sldId id="434" r:id="rId69"/>
    <p:sldId id="503" r:id="rId70"/>
    <p:sldId id="467" r:id="rId71"/>
    <p:sldId id="468" r:id="rId72"/>
    <p:sldId id="728" r:id="rId73"/>
    <p:sldId id="729" r:id="rId74"/>
    <p:sldId id="730" r:id="rId75"/>
    <p:sldId id="731" r:id="rId76"/>
    <p:sldId id="732" r:id="rId77"/>
    <p:sldId id="733" r:id="rId78"/>
    <p:sldId id="734" r:id="rId79"/>
    <p:sldId id="735" r:id="rId80"/>
    <p:sldId id="736" r:id="rId81"/>
    <p:sldId id="737" r:id="rId82"/>
    <p:sldId id="738" r:id="rId83"/>
    <p:sldId id="739" r:id="rId84"/>
    <p:sldId id="740" r:id="rId85"/>
    <p:sldId id="741" r:id="rId86"/>
    <p:sldId id="742" r:id="rId87"/>
    <p:sldId id="743" r:id="rId88"/>
    <p:sldId id="744" r:id="rId89"/>
    <p:sldId id="745" r:id="rId90"/>
    <p:sldId id="746" r:id="rId91"/>
    <p:sldId id="747" r:id="rId92"/>
    <p:sldId id="748" r:id="rId93"/>
    <p:sldId id="749" r:id="rId94"/>
    <p:sldId id="750" r:id="rId95"/>
    <p:sldId id="751" r:id="rId96"/>
    <p:sldId id="752" r:id="rId97"/>
    <p:sldId id="1115" r:id="rId98"/>
    <p:sldId id="753" r:id="rId99"/>
    <p:sldId id="754" r:id="rId100"/>
    <p:sldId id="755" r:id="rId101"/>
    <p:sldId id="756" r:id="rId102"/>
    <p:sldId id="758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91233" autoAdjust="0"/>
  </p:normalViewPr>
  <p:slideViewPr>
    <p:cSldViewPr snapToGrid="0">
      <p:cViewPr varScale="1">
        <p:scale>
          <a:sx n="115" d="100"/>
          <a:sy n="115" d="100"/>
        </p:scale>
        <p:origin x="1600" y="200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-769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07" Type="http://schemas.openxmlformats.org/officeDocument/2006/relationships/theme" Target="theme/theme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aramond" panose="020204040303010108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aramond" panose="02020404030301010803" pitchFamily="18" charset="0"/>
              </a:defRPr>
            </a:lvl1pPr>
          </a:lstStyle>
          <a:p>
            <a:fld id="{BBD37736-4DC9-4C05-99A7-856CCC231FA5}" type="datetimeFigureOut">
              <a:rPr lang="en-US" smtClean="0"/>
              <a:pPr/>
              <a:t>2/18/26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aramond" panose="020204040303010108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aramond" panose="02020404030301010803" pitchFamily="18" charset="0"/>
              </a:defRPr>
            </a:lvl1pPr>
          </a:lstStyle>
          <a:p>
            <a:fld id="{75BAD559-58E6-437A-A7FE-2E6C4DB0F6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9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aramond" panose="02020404030301010803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009DEB-A5ED-49DA-809F-4D64373B3F6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029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BF6080-A959-404A-88AD-B917C2FB69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30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0ADFA-DA70-4C10-8F63-CF2AF1E80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191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117C65-0AC2-480D-A518-8911252410C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498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9FEB0-3C55-4079-8724-8593F8217C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956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0C879-833C-4E31-9D34-3E4FF8128AD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175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17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248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318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617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9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D8D04-FB13-4DD9-BB99-6272BD0FF3B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431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630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060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965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E7930-BC2B-4868-B227-89E595E5B11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95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69EF6-1ACB-4DBC-BD66-79683FE9885E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516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C8B376-7100-4653-9D12-1B20E6A1AEC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823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6053CF-FD69-45E7-89E6-37DF635C258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291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D32699-ADD3-4340-B510-B584D706B72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93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584A98-F1CC-4AEC-8E86-DE505770764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59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4AD1-3AED-46BC-B687-1A6B36608B2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28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71A6E4-BC61-4A72-BD27-38810B3A5BD2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317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F1F670-F64E-4E74-ABC2-F3E50DC1E20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183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D08E2-6016-4314-B294-08902BBE153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26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3D8466-881E-4A74-9CC7-F03813FDE188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80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067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04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3604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BD3E5-D1C7-41EE-896F-C03409F9AE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050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24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3624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7004FB-0B0F-41F5-8FAD-E485DD60D9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449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65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366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EC8F9-771F-42D1-84FE-6421A8C90D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9622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E371F-9BFA-4F6B-BF36-275653E4AE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748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E371F-9BFA-4F6B-BF36-275653E4AE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36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B43C4F-4458-41F0-AD44-772F25BC286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987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9A176-4046-4B7B-956A-F34347B98A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11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BFCC4-61B8-4840-A4E3-9CCD00C9EE4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56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E17901-43E1-4762-9E76-97D06ED6248A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25128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52F1F6-DC5D-4F1C-B5F7-1014541A27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274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C747F-6BDC-4B7E-8485-75457E9F09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10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1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4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1C7DFF11-EF67-4A6A-8E8B-46DEBC046C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076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9BE1-CC02-4630-A187-1FA3D78B1A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3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C1639-4E2F-4550-BAEE-C5BDC1CB80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66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1FF34-FEDA-430E-8462-E7A209AF30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39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9BF50-AC92-44AF-92A4-620F182E35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43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26E91-021D-4B32-926D-DC16A89D51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956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56749-8CA8-49DA-A68F-85171B0F52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966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6D7BB-2806-4694-9201-C1DF6EA7CF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65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08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4D2A-A0A1-4AB1-BF3F-4E3C9BF559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76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DC858-3513-47BE-8939-E01A91F09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6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741-022D-4361-BD74-799334698C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38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337E-79AB-43D3-B7D5-9A8EDE49DF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54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Garamond" panose="02020404030301010803" pitchFamily="18" charset="0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 dirty="0">
                <a:latin typeface="Garamond" panose="02020404030301010803" pitchFamily="18" charset="0"/>
              </a:rPr>
              <a:t>April 26,</a:t>
            </a:r>
            <a:r>
              <a:rPr lang="en-US" spc="-90" dirty="0">
                <a:latin typeface="Garamond" panose="02020404030301010803" pitchFamily="18" charset="0"/>
              </a:rPr>
              <a:t> </a:t>
            </a:r>
            <a:r>
              <a:rPr lang="en-US" spc="-5" dirty="0">
                <a:latin typeface="Garamond" panose="02020404030301010803" pitchFamily="18" charset="0"/>
              </a:rPr>
              <a:t>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 dirty="0">
                <a:latin typeface="Garamond" panose="02020404030301010803" pitchFamily="18" charset="0"/>
              </a:rPr>
              <a:t>Lecture </a:t>
            </a:r>
            <a:r>
              <a:rPr lang="en-US" dirty="0">
                <a:latin typeface="Garamond" panose="02020404030301010803" pitchFamily="18" charset="0"/>
              </a:rPr>
              <a:t>8</a:t>
            </a:r>
            <a:r>
              <a:rPr lang="en-US" spc="-90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-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60"/>
              </a:lnSpc>
            </a:pPr>
            <a:fld id="{81D60167-4931-47E6-BA6A-407CBD079E47}" type="slidenum">
              <a:rPr lang="en-US" smtClean="0">
                <a:latin typeface="Garamond" panose="02020404030301010803" pitchFamily="18" charset="0"/>
              </a:rPr>
              <a:pPr marL="25400">
                <a:lnSpc>
                  <a:spcPts val="1860"/>
                </a:lnSpc>
              </a:pPr>
              <a:t>‹#›</a:t>
            </a:fld>
            <a:r>
              <a:rPr lang="en-US" spc="-220" dirty="0">
                <a:latin typeface="Garamond" panose="02020404030301010803" pitchFamily="18" charset="0"/>
              </a:rPr>
              <a:t> </a:t>
            </a:r>
            <a:r>
              <a:rPr lang="en-US" sz="3000" spc="-7" baseline="-12500" dirty="0">
                <a:solidFill>
                  <a:srgbClr val="FFFFFF"/>
                </a:solidFill>
                <a:latin typeface="Garamond" panose="02020404030301010803" pitchFamily="18" charset="0"/>
              </a:rPr>
              <a:t>0</a:t>
            </a:r>
            <a:endParaRPr lang="en-US" sz="3000" baseline="-125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596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574" y="314798"/>
            <a:ext cx="881685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 dirty="0">
                <a:latin typeface="Garamond" panose="02020404030301010803" pitchFamily="18" charset="0"/>
              </a:rPr>
              <a:t>April 26,</a:t>
            </a:r>
            <a:r>
              <a:rPr lang="en-US" spc="-90" dirty="0">
                <a:latin typeface="Garamond" panose="02020404030301010803" pitchFamily="18" charset="0"/>
              </a:rPr>
              <a:t> </a:t>
            </a:r>
            <a:r>
              <a:rPr lang="en-US" spc="-5" dirty="0">
                <a:latin typeface="Garamond" panose="02020404030301010803" pitchFamily="18" charset="0"/>
              </a:rPr>
              <a:t>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lang="en-US" spc="-5" dirty="0">
                <a:latin typeface="Garamond" panose="02020404030301010803" pitchFamily="18" charset="0"/>
              </a:rPr>
              <a:t>Lecture </a:t>
            </a:r>
            <a:r>
              <a:rPr lang="en-US" dirty="0">
                <a:latin typeface="Garamond" panose="02020404030301010803" pitchFamily="18" charset="0"/>
              </a:rPr>
              <a:t>8</a:t>
            </a:r>
            <a:r>
              <a:rPr lang="en-US" spc="-90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-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860"/>
              </a:lnSpc>
            </a:pPr>
            <a:fld id="{81D60167-4931-47E6-BA6A-407CBD079E47}" type="slidenum">
              <a:rPr lang="en-US" smtClean="0">
                <a:latin typeface="Garamond" panose="02020404030301010803" pitchFamily="18" charset="0"/>
              </a:rPr>
              <a:pPr marL="25400">
                <a:lnSpc>
                  <a:spcPts val="1860"/>
                </a:lnSpc>
              </a:pPr>
              <a:t>‹#›</a:t>
            </a:fld>
            <a:r>
              <a:rPr lang="en-US" spc="-220" dirty="0">
                <a:latin typeface="Garamond" panose="02020404030301010803" pitchFamily="18" charset="0"/>
              </a:rPr>
              <a:t> </a:t>
            </a:r>
            <a:r>
              <a:rPr lang="en-US" sz="3000" spc="-7" baseline="-12500" dirty="0">
                <a:solidFill>
                  <a:srgbClr val="FFFFFF"/>
                </a:solidFill>
                <a:latin typeface="Garamond" panose="02020404030301010803" pitchFamily="18" charset="0"/>
              </a:rPr>
              <a:t>0</a:t>
            </a:r>
            <a:endParaRPr lang="en-US" sz="3000" baseline="-125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9436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27 Jan</a:t>
            </a:r>
            <a:r>
              <a:rPr lang="en-US" spc="-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Fei-Fei Li &amp; Andrej Karpathy &amp; Justin</a:t>
            </a:r>
            <a:r>
              <a:rPr lang="nn-NO" spc="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87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Garamond" panose="02020404030301010803" pitchFamily="18" charset="0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Garamond" panose="02020404030301010803" pitchFamily="18" charset="0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27 Jan</a:t>
            </a:r>
            <a:r>
              <a:rPr lang="en-US" spc="-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Fei-Fei Li &amp; Andrej Karpathy &amp; Justin</a:t>
            </a:r>
            <a:r>
              <a:rPr lang="nn-NO" spc="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20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Garamond" panose="02020404030301010803" pitchFamily="18" charset="0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7762" y="1826713"/>
            <a:ext cx="269430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27 Jan</a:t>
            </a:r>
            <a:r>
              <a:rPr lang="en-US" spc="-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2016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Fei-Fei Li &amp; Andrej Karpathy &amp; Justin</a:t>
            </a:r>
            <a:r>
              <a:rPr lang="nn-NO" spc="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Johnson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28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Garamond" panose="02020404030301010803" pitchFamily="18" charset="0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27 Jan</a:t>
            </a:r>
            <a:r>
              <a:rPr lang="en-US" spc="-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2016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Fei-Fei Li &amp; Andrej Karpathy &amp; Justin</a:t>
            </a:r>
            <a:r>
              <a:rPr lang="nn-NO" spc="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Johnson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6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3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27 Jan</a:t>
            </a:r>
            <a:r>
              <a:rPr lang="en-US" spc="-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2016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Fei-Fei Li &amp; Andrej Karpathy &amp; Justin</a:t>
            </a:r>
            <a:r>
              <a:rPr lang="nn-NO" spc="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Johnson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16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0D4D0-86D3-4670-B74E-CE6F387139C1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E2EE2F-239D-4326-9CE2-89C2718C6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19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1B7D3-85A0-4910-8A78-81D8421618DA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1A327-65CD-4704-98F5-93C194B5B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607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355B9-E3C8-4523-BC0F-A2EA53AF701C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9399D-06E1-44A5-BABF-77D3264A34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977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25AB0-6880-42B6-B4A6-826394434EBE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9D3DB-3343-4605-AC72-01870E1A37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756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3CA6D-3FEF-4C8C-8D7E-590D42F1F30B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7B108-D1E4-49E0-952E-A079939D69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766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4A923-CAD9-48BC-98B7-4492B8CBCC9E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66530-0FB0-459D-BE5D-C0F37C373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164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7487D-5B19-4462-8D19-BE9AABA1B786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BC6DF-7DB1-42A8-83C6-1EC754DAD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03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E9D62-94F9-4250-9D8F-553A7697E83C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0D1D6-6591-49BA-9989-B915E5CC4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71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F95BC-28EA-4117-9670-32B433D3788A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42854-4676-4D7B-A0E1-F27A44D08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4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5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389DE-D421-400E-9890-7E700E0F77A8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89EE0-7AC5-4C87-AE7D-63A8873077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982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54413-1A4C-469B-BCBF-51A6A3F58562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118D3-1C27-430E-B0AB-C476589001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660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0D83F-9B6B-4037-B612-80409E34AC00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361B1-C172-4F59-AFB4-7009F19E8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33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8CC22-61AE-4103-8A76-235A2C8D62C3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503D9-F674-4448-BEA1-6277CF17E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84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A6D1B-A729-4FA3-BB9F-236577BAC5DA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29EEB-094D-4492-81D5-06FCA2620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41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B0D6F-03AE-4185-9248-82069CD6207F}" type="datetimeFigureOut">
              <a:rPr lang="en-US"/>
              <a:pPr>
                <a:defRPr/>
              </a:pPr>
              <a:t>2/18/26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8A4B2-DD3D-4C17-A71D-269CE78A1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701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E60C5-9F59-4F95-A079-29A290DAE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215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71BCC-DA27-491B-9E52-F0C7DD52F0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923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965AF-678E-4170-910C-AE55E9192F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738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FE9B5-CEA4-4264-888E-4D34141A45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4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8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B56E-55FE-4F5D-9245-AF6F43BC0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904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D07A6-772A-49B8-B4E7-ED20C15CC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99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D8CFD-4585-4D93-9FEF-66D34243BB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95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45978-0877-4E17-9D40-699D58CDCD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010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D5BF9-1EBF-4901-97E4-05F2395302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616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B1832-033C-4716-9D8A-BC9DDAB1DA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24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FCF4B-93FA-479F-A71E-AD2DE90F0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115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689B5-2864-4A21-B176-928D00720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643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F1FE0-E4FA-4B6E-A0D7-55B63853D9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16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DEEA9-9F0E-4F23-8D6D-2096D65564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6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793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DFA22C-6226-4478-9F20-D4D6EF208E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057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A89687-6DF6-423F-BDF6-DE3A3677C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384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A8DCC-A060-4BB4-944A-C98344395A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31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A458E-6A2D-493A-892B-B3ADB0456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405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84C2A8-2066-47AB-A93A-CBF7D3E081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125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FD11B-6FA6-46AE-8941-570FA5A98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86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01B97-6DAE-49C4-84F2-241ED6BEF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01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CBDB-CF3D-4849-B870-15C6B80810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584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86330-7D14-4384-B2CE-08FA6DCB7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1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9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5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615FC6-65EA-469E-A2AC-6B14F4DC4664}" type="slidenum">
              <a:rPr lang="en-US" smtClean="0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dirty="0">
              <a:solidFill>
                <a:srgbClr val="000000"/>
              </a:solidFill>
              <a:latin typeface="Garamond" panose="02020404030301010803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2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  <p:sldLayoutId id="214748369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Garamond" panose="020204040303010108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Garamond" panose="02020404030301010803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Garamond" panose="020204040303010108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Garamond" panose="02020404030301010803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3195" y="1157207"/>
            <a:ext cx="4993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13" y="6305350"/>
            <a:ext cx="1423034" cy="273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27 Jan</a:t>
            </a:r>
            <a:r>
              <a:rPr lang="en-US" spc="-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en-US" spc="-5" dirty="0">
                <a:solidFill>
                  <a:prstClr val="white"/>
                </a:solidFill>
                <a:latin typeface="Garamond" panose="02020404030301010803" pitchFamily="18" charset="0"/>
              </a:rPr>
              <a:t>2016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6308472"/>
            <a:ext cx="4697730" cy="247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Fei-Fei Li &amp; Andrej Karpathy &amp; Justin</a:t>
            </a:r>
            <a:r>
              <a:rPr lang="nn-NO" spc="65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nn-NO" spc="-5" dirty="0">
                <a:solidFill>
                  <a:prstClr val="white"/>
                </a:solidFill>
                <a:latin typeface="Garamond" panose="02020404030301010803" pitchFamily="18" charset="0"/>
              </a:rPr>
              <a:t>Johnson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08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</p:sldLayoutIdLst>
  <p:txStyles>
    <p:titleStyle>
      <a:lvl1pPr>
        <a:defRPr>
          <a:latin typeface="Garamond" panose="02020404030301010803" pitchFamily="18" charset="0"/>
          <a:ea typeface="+mj-ea"/>
          <a:cs typeface="+mj-cs"/>
        </a:defRPr>
      </a:lvl1pPr>
    </p:titleStyle>
    <p:bodyStyle>
      <a:lvl1pPr marL="0">
        <a:defRPr>
          <a:latin typeface="Garamond" panose="02020404030301010803" pitchFamily="18" charset="0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877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DC075D-716A-4351-89ED-D67D9C92C60F}" type="datetimeFigureOut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2/18/26</a:t>
            </a:fld>
            <a:endParaRPr lang="en-US" b="1" dirty="0"/>
          </a:p>
        </p:txBody>
      </p:sp>
      <p:sp>
        <p:nvSpPr>
          <p:cNvPr id="5877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dirty="0"/>
          </a:p>
        </p:txBody>
      </p:sp>
      <p:sp>
        <p:nvSpPr>
          <p:cNvPr id="5877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7379B0-1970-4149-AE51-9E9513AB88A0}" type="slidenum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139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Garamond" panose="02020404030301010803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Garamond" panose="020204040303010108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Garamond" panose="02020404030301010803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477581-0E75-46A1-A74E-FDEF13BB769B}" type="slidenum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228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Garamond" panose="02020404030301010803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Garamond" panose="020204040303010108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Garamond" panose="02020404030301010803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7517F8-9AFC-43CF-9B9C-4B74D553F28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1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Garamond" panose="02020404030301010803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Garamond" panose="020204040303010108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Garamond" panose="02020404030301010803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9.jpeg"/><Relationship Id="rId4" Type="http://schemas.openxmlformats.org/officeDocument/2006/relationships/hyperlink" Target="http://yann.lecun.com/exdb/publis/pdf/lecun-01a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5.png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91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90.png"/><Relationship Id="rId5" Type="http://schemas.openxmlformats.org/officeDocument/2006/relationships/tags" Target="../tags/tag21.xml"/><Relationship Id="rId10" Type="http://schemas.openxmlformats.org/officeDocument/2006/relationships/image" Target="../media/image85.png"/><Relationship Id="rId4" Type="http://schemas.openxmlformats.org/officeDocument/2006/relationships/tags" Target="../tags/tag20.xml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25.xml"/><Relationship Id="rId7" Type="http://schemas.openxmlformats.org/officeDocument/2006/relationships/image" Target="../media/image85.png"/><Relationship Id="rId12" Type="http://schemas.openxmlformats.org/officeDocument/2006/relationships/image" Target="../media/image9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96.png"/><Relationship Id="rId5" Type="http://schemas.openxmlformats.org/officeDocument/2006/relationships/slideLayout" Target="../slideLayouts/slideLayout32.xml"/><Relationship Id="rId10" Type="http://schemas.openxmlformats.org/officeDocument/2006/relationships/oleObject" Target="../embeddings/oleObject1.bin"/><Relationship Id="rId4" Type="http://schemas.openxmlformats.org/officeDocument/2006/relationships/tags" Target="../tags/tag26.xml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00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31.xml"/><Relationship Id="rId7" Type="http://schemas.openxmlformats.org/officeDocument/2006/relationships/image" Target="../media/image9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32.xml"/><Relationship Id="rId9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35.xml"/><Relationship Id="rId7" Type="http://schemas.openxmlformats.org/officeDocument/2006/relationships/image" Target="../media/image98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36.xml"/><Relationship Id="rId9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39.xml"/><Relationship Id="rId7" Type="http://schemas.openxmlformats.org/officeDocument/2006/relationships/image" Target="../media/image98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40.xml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43.xml"/><Relationship Id="rId7" Type="http://schemas.openxmlformats.org/officeDocument/2006/relationships/image" Target="../media/image98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44.xml"/><Relationship Id="rId9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47.xml"/><Relationship Id="rId7" Type="http://schemas.openxmlformats.org/officeDocument/2006/relationships/image" Target="../media/image9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48.xml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51.xml"/><Relationship Id="rId7" Type="http://schemas.openxmlformats.org/officeDocument/2006/relationships/image" Target="../media/image98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52.xml"/><Relationship Id="rId9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55.xml"/><Relationship Id="rId7" Type="http://schemas.openxmlformats.org/officeDocument/2006/relationships/image" Target="../media/image98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56.xml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59.xml"/><Relationship Id="rId7" Type="http://schemas.openxmlformats.org/officeDocument/2006/relationships/image" Target="../media/image98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60.xml"/><Relationship Id="rId9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63.xml"/><Relationship Id="rId7" Type="http://schemas.openxmlformats.org/officeDocument/2006/relationships/image" Target="../media/image9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64.xml"/><Relationship Id="rId9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65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90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03.png"/><Relationship Id="rId5" Type="http://schemas.openxmlformats.org/officeDocument/2006/relationships/image" Target="../media/image90.png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104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16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70.xml"/><Relationship Id="rId5" Type="http://schemas.openxmlformats.org/officeDocument/2006/relationships/image" Target="../media/image88.png"/><Relationship Id="rId4" Type="http://schemas.openxmlformats.org/officeDocument/2006/relationships/image" Target="../media/image122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2844304-8D4E-49AC-99A9-CC54E13E85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" y="46895"/>
            <a:ext cx="1841888" cy="594497"/>
          </a:xfrm>
          <a:prstGeom prst="rect">
            <a:avLst/>
          </a:prstGeom>
          <a:effectLst>
            <a:reflection stA="15000" endPos="65000" dist="508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0" y="1336432"/>
            <a:ext cx="9144000" cy="1546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Arial" panose="020B0604020202020204" pitchFamily="34" charset="0"/>
              </a:rPr>
              <a:t>CSCE 5218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Arial" panose="020B0604020202020204" pitchFamily="34" charset="0"/>
              </a:rPr>
              <a:t>Deep 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614362" y="3052641"/>
            <a:ext cx="7915275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DB69BA-A1E7-4F07-9D08-D763F6B04D39}"/>
              </a:ext>
            </a:extLst>
          </p:cNvPr>
          <p:cNvSpPr/>
          <p:nvPr/>
        </p:nvSpPr>
        <p:spPr>
          <a:xfrm>
            <a:off x="614361" y="3409042"/>
            <a:ext cx="7915275" cy="942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Arial" panose="020B0604020202020204" pitchFamily="34" charset="0"/>
              </a:rPr>
              <a:t>Convolutional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Arial" panose="020B0604020202020204" pitchFamily="34" charset="0"/>
              </a:rPr>
              <a:t>Neural Networks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77A988-A29A-4D86-87FC-7064D9BC0171}"/>
              </a:ext>
            </a:extLst>
          </p:cNvPr>
          <p:cNvSpPr/>
          <p:nvPr/>
        </p:nvSpPr>
        <p:spPr>
          <a:xfrm>
            <a:off x="0" y="6400803"/>
            <a:ext cx="7915275" cy="457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Arial" panose="020B0604020202020204" pitchFamily="34" charset="0"/>
              </a:rPr>
              <a:t>Slides adapted from Adriana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Arial" panose="020B0604020202020204" pitchFamily="34" charset="0"/>
              </a:rPr>
              <a:t>Kovashka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9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687" y="5048960"/>
            <a:ext cx="6943610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3135">
              <a:spcBef>
                <a:spcPts val="88"/>
              </a:spcBef>
              <a:buChar char="•"/>
              <a:tabLst>
                <a:tab pos="313221" algn="l"/>
                <a:tab pos="314342" algn="l"/>
              </a:tabLst>
            </a:pPr>
            <a:r>
              <a:rPr sz="2824" dirty="0">
                <a:latin typeface="Garamond" panose="02020404030301010803" pitchFamily="18" charset="0"/>
                <a:cs typeface="Arial"/>
              </a:rPr>
              <a:t>Is there a flower in any of these images</a:t>
            </a:r>
            <a:r>
              <a:rPr lang="en-US" sz="2824" dirty="0">
                <a:latin typeface="Garamond" panose="02020404030301010803" pitchFamily="18" charset="0"/>
                <a:cs typeface="Arial"/>
              </a:rPr>
              <a:t>?</a:t>
            </a:r>
            <a:endParaRPr sz="2824" dirty="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3826" y="1639195"/>
            <a:ext cx="1612302" cy="906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75050" y="1613648"/>
            <a:ext cx="1304364" cy="931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75742" y="3469342"/>
            <a:ext cx="1411941" cy="9412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26732" y="2620832"/>
            <a:ext cx="4729443" cy="1911163"/>
            <a:chOff x="1464563" y="2970276"/>
            <a:chExt cx="5360035" cy="2165985"/>
          </a:xfrm>
        </p:grpSpPr>
        <p:sp>
          <p:nvSpPr>
            <p:cNvPr id="8" name="object 8"/>
            <p:cNvSpPr/>
            <p:nvPr/>
          </p:nvSpPr>
          <p:spPr>
            <a:xfrm>
              <a:off x="5452872" y="2970276"/>
              <a:ext cx="1371600" cy="20680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64563" y="3163824"/>
              <a:ext cx="1844039" cy="19720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339084" y="4009644"/>
              <a:ext cx="2081784" cy="9677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1" name="object 11"/>
          <p:cNvSpPr/>
          <p:nvPr/>
        </p:nvSpPr>
        <p:spPr>
          <a:xfrm>
            <a:off x="3197710" y="2685377"/>
            <a:ext cx="1325880" cy="5351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75742" y="1613648"/>
            <a:ext cx="1456316" cy="16217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85047" y="1578685"/>
            <a:ext cx="1569271" cy="10421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C7409-8D2E-4BDF-9726-653F5D8E9E1A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AD44F7E1-778F-45D8-80D4-B7E38DDDF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pc="-229" dirty="0"/>
              <a:t>Flower</a:t>
            </a:r>
            <a:endParaRPr spc="-20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699" y="4636513"/>
            <a:ext cx="7346720" cy="80865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marR="4483" indent="-302575">
              <a:lnSpc>
                <a:spcPct val="110000"/>
              </a:lnSpc>
              <a:spcBef>
                <a:spcPts val="88"/>
              </a:spcBef>
              <a:buChar char="•"/>
              <a:tabLst>
                <a:tab pos="313221" algn="l"/>
                <a:tab pos="313781" algn="l"/>
              </a:tabLst>
            </a:pPr>
            <a:r>
              <a:rPr sz="2400" dirty="0">
                <a:latin typeface="Garamond" panose="02020404030301010803" pitchFamily="18" charset="0"/>
                <a:cs typeface="Arial"/>
              </a:rPr>
              <a:t>Will a</a:t>
            </a:r>
            <a:r>
              <a:rPr lang="en-US" sz="2400" dirty="0">
                <a:latin typeface="Garamond" panose="02020404030301010803" pitchFamily="18" charset="0"/>
                <a:cs typeface="Arial"/>
              </a:rPr>
              <a:t> NN </a:t>
            </a:r>
            <a:r>
              <a:rPr sz="2400" dirty="0">
                <a:latin typeface="Garamond" panose="02020404030301010803" pitchFamily="18" charset="0"/>
                <a:cs typeface="Arial"/>
              </a:rPr>
              <a:t>that recognizes the left image as a flower  also recognize the one on the right as a flower?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3592E6-A360-41E3-90FF-690D75FE0765}"/>
              </a:ext>
            </a:extLst>
          </p:cNvPr>
          <p:cNvGrpSpPr/>
          <p:nvPr/>
        </p:nvGrpSpPr>
        <p:grpSpPr>
          <a:xfrm rot="5400000">
            <a:off x="3206206" y="2083908"/>
            <a:ext cx="2818058" cy="1585228"/>
            <a:chOff x="3144757" y="3396727"/>
            <a:chExt cx="2818058" cy="1585228"/>
          </a:xfrm>
        </p:grpSpPr>
        <p:sp>
          <p:nvSpPr>
            <p:cNvPr id="7" name="object 7"/>
            <p:cNvSpPr/>
            <p:nvPr/>
          </p:nvSpPr>
          <p:spPr>
            <a:xfrm>
              <a:off x="4325918" y="3396727"/>
              <a:ext cx="441303" cy="1373136"/>
            </a:xfrm>
            <a:custGeom>
              <a:avLst/>
              <a:gdLst/>
              <a:ahLst/>
              <a:cxnLst/>
              <a:rect l="l" t="t" r="r" b="b"/>
              <a:pathLst>
                <a:path w="643254" h="2001520">
                  <a:moveTo>
                    <a:pt x="643127" y="2001012"/>
                  </a:moveTo>
                  <a:lnTo>
                    <a:pt x="0" y="2001012"/>
                  </a:lnTo>
                  <a:lnTo>
                    <a:pt x="0" y="0"/>
                  </a:lnTo>
                  <a:lnTo>
                    <a:pt x="643127" y="0"/>
                  </a:lnTo>
                  <a:lnTo>
                    <a:pt x="643127" y="2001012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437634" y="3494890"/>
              <a:ext cx="2190396" cy="12232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144757" y="4726277"/>
              <a:ext cx="1063449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 marR="4483">
                <a:spcBef>
                  <a:spcPts val="88"/>
                </a:spcBef>
              </a:pPr>
              <a:r>
                <a:rPr sz="1588" spc="9" dirty="0">
                  <a:solidFill>
                    <a:srgbClr val="FF0000"/>
                  </a:solidFill>
                  <a:latin typeface="Garamond" panose="02020404030301010803" pitchFamily="18" charset="0"/>
                  <a:cs typeface="Arial"/>
                </a:rPr>
                <a:t>i</a:t>
              </a:r>
              <a:r>
                <a:rPr sz="1588" spc="-62" dirty="0">
                  <a:solidFill>
                    <a:srgbClr val="FF0000"/>
                  </a:solidFill>
                  <a:latin typeface="Garamond" panose="02020404030301010803" pitchFamily="18" charset="0"/>
                  <a:cs typeface="Arial"/>
                </a:rPr>
                <a:t>n</a:t>
              </a:r>
              <a:r>
                <a:rPr sz="1588" spc="-49" dirty="0">
                  <a:solidFill>
                    <a:srgbClr val="FF0000"/>
                  </a:solidFill>
                  <a:latin typeface="Garamond" panose="02020404030301010803" pitchFamily="18" charset="0"/>
                  <a:cs typeface="Arial"/>
                </a:rPr>
                <a:t>pu</a:t>
              </a:r>
              <a:r>
                <a:rPr sz="1588" spc="88" dirty="0">
                  <a:solidFill>
                    <a:srgbClr val="FF0000"/>
                  </a:solidFill>
                  <a:latin typeface="Garamond" panose="02020404030301010803" pitchFamily="18" charset="0"/>
                  <a:cs typeface="Arial"/>
                </a:rPr>
                <a:t>t </a:t>
              </a:r>
              <a:r>
                <a:rPr sz="1588" spc="-62" dirty="0">
                  <a:solidFill>
                    <a:srgbClr val="FF0000"/>
                  </a:solidFill>
                  <a:latin typeface="Garamond" panose="02020404030301010803" pitchFamily="18" charset="0"/>
                  <a:cs typeface="Arial"/>
                </a:rPr>
                <a:t>layer</a:t>
              </a:r>
              <a:endParaRPr sz="1588" dirty="0">
                <a:latin typeface="Garamond" panose="02020404030301010803" pitchFamily="18" charset="0"/>
                <a:cs typeface="Arial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935796" y="4718166"/>
              <a:ext cx="1027019" cy="255678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588" spc="-4" dirty="0">
                  <a:solidFill>
                    <a:srgbClr val="38751C"/>
                  </a:solidFill>
                  <a:latin typeface="Garamond" panose="02020404030301010803" pitchFamily="18" charset="0"/>
                  <a:cs typeface="Arial"/>
                </a:rPr>
                <a:t>output</a:t>
              </a:r>
              <a:r>
                <a:rPr sz="1588" spc="-132" dirty="0">
                  <a:solidFill>
                    <a:srgbClr val="38751C"/>
                  </a:solidFill>
                  <a:latin typeface="Garamond" panose="02020404030301010803" pitchFamily="18" charset="0"/>
                  <a:cs typeface="Arial"/>
                </a:rPr>
                <a:t> </a:t>
              </a:r>
              <a:r>
                <a:rPr sz="1588" spc="-66" dirty="0">
                  <a:solidFill>
                    <a:srgbClr val="38751C"/>
                  </a:solidFill>
                  <a:latin typeface="Garamond" panose="02020404030301010803" pitchFamily="18" charset="0"/>
                  <a:cs typeface="Arial"/>
                </a:rPr>
                <a:t>layer</a:t>
              </a:r>
              <a:endParaRPr sz="1588" dirty="0">
                <a:latin typeface="Garamond" panose="02020404030301010803" pitchFamily="18" charset="0"/>
                <a:cs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122BC5-8793-44E8-ADFB-8DDDEC629D1E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C587C9C-8B4C-4C83-A2A0-0D3EC8A07C3A}"/>
              </a:ext>
            </a:extLst>
          </p:cNvPr>
          <p:cNvSpPr txBox="1"/>
          <p:nvPr/>
        </p:nvSpPr>
        <p:spPr>
          <a:xfrm>
            <a:off x="959671" y="5511812"/>
            <a:ext cx="6732493" cy="87328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3135">
              <a:lnSpc>
                <a:spcPct val="120000"/>
              </a:lnSpc>
              <a:spcBef>
                <a:spcPts val="88"/>
              </a:spcBef>
              <a:buChar char="•"/>
              <a:tabLst>
                <a:tab pos="313221" algn="l"/>
                <a:tab pos="314342" algn="l"/>
              </a:tabLst>
            </a:pPr>
            <a:r>
              <a:rPr sz="2400" dirty="0">
                <a:latin typeface="Garamond" panose="02020404030301010803" pitchFamily="18" charset="0"/>
                <a:cs typeface="Arial"/>
              </a:rPr>
              <a:t>Need a network that will “fire” regardless of  the precise location of the target object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974129-1734-4B74-B836-EF8BE0DBAC31}"/>
              </a:ext>
            </a:extLst>
          </p:cNvPr>
          <p:cNvGrpSpPr/>
          <p:nvPr/>
        </p:nvGrpSpPr>
        <p:grpSpPr>
          <a:xfrm>
            <a:off x="5821656" y="1406025"/>
            <a:ext cx="2428539" cy="2017059"/>
            <a:chOff x="5244353" y="1534308"/>
            <a:chExt cx="2428539" cy="2017059"/>
          </a:xfrm>
        </p:grpSpPr>
        <p:sp>
          <p:nvSpPr>
            <p:cNvPr id="5" name="object 5"/>
            <p:cNvSpPr/>
            <p:nvPr/>
          </p:nvSpPr>
          <p:spPr>
            <a:xfrm>
              <a:off x="5244353" y="1534308"/>
              <a:ext cx="2420471" cy="20170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504F211B-3521-437F-B2BC-4745CB11304C}"/>
                </a:ext>
              </a:extLst>
            </p:cNvPr>
            <p:cNvSpPr/>
            <p:nvPr/>
          </p:nvSpPr>
          <p:spPr>
            <a:xfrm>
              <a:off x="6361804" y="2269862"/>
              <a:ext cx="1311088" cy="1176618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0929" y="1331904"/>
                  </a:lnTo>
                  <a:lnTo>
                    <a:pt x="5143" y="1327594"/>
                  </a:lnTo>
                  <a:lnTo>
                    <a:pt x="1357" y="1321284"/>
                  </a:lnTo>
                  <a:lnTo>
                    <a:pt x="0" y="1313688"/>
                  </a:lnTo>
                  <a:lnTo>
                    <a:pt x="0" y="18288"/>
                  </a:lnTo>
                  <a:lnTo>
                    <a:pt x="1357" y="11572"/>
                  </a:lnTo>
                  <a:lnTo>
                    <a:pt x="5143" y="5715"/>
                  </a:lnTo>
                  <a:lnTo>
                    <a:pt x="10929" y="1571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71"/>
                  </a:lnTo>
                  <a:lnTo>
                    <a:pt x="1479994" y="5715"/>
                  </a:lnTo>
                  <a:lnTo>
                    <a:pt x="1484304" y="11572"/>
                  </a:lnTo>
                  <a:lnTo>
                    <a:pt x="1485900" y="18288"/>
                  </a:ln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3688"/>
                  </a:lnTo>
                  <a:lnTo>
                    <a:pt x="1485900" y="1313688"/>
                  </a:lnTo>
                  <a:lnTo>
                    <a:pt x="1484304" y="1321284"/>
                  </a:lnTo>
                  <a:lnTo>
                    <a:pt x="1479994" y="1327594"/>
                  </a:lnTo>
                  <a:lnTo>
                    <a:pt x="1473684" y="1331904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8288"/>
                  </a:lnTo>
                  <a:lnTo>
                    <a:pt x="1447800" y="18288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1447800" y="18288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8288"/>
                  </a:lnTo>
                  <a:lnTo>
                    <a:pt x="1485900" y="18288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3688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3688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38100" y="1313688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1313688"/>
                  </a:moveTo>
                  <a:lnTo>
                    <a:pt x="1447800" y="1313688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36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9EDCD-C3EC-4C8A-B15A-8F7E2A46941B}"/>
              </a:ext>
            </a:extLst>
          </p:cNvPr>
          <p:cNvGrpSpPr/>
          <p:nvPr/>
        </p:nvGrpSpPr>
        <p:grpSpPr>
          <a:xfrm>
            <a:off x="959671" y="1406025"/>
            <a:ext cx="2420471" cy="2017059"/>
            <a:chOff x="1479177" y="1534308"/>
            <a:chExt cx="2420471" cy="2017059"/>
          </a:xfrm>
        </p:grpSpPr>
        <p:sp>
          <p:nvSpPr>
            <p:cNvPr id="6" name="object 6"/>
            <p:cNvSpPr/>
            <p:nvPr/>
          </p:nvSpPr>
          <p:spPr>
            <a:xfrm>
              <a:off x="1479177" y="1534308"/>
              <a:ext cx="2420471" cy="20170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988D912D-5FA9-4665-BDFD-905032CF2589}"/>
                </a:ext>
              </a:extLst>
            </p:cNvPr>
            <p:cNvSpPr/>
            <p:nvPr/>
          </p:nvSpPr>
          <p:spPr>
            <a:xfrm>
              <a:off x="1530274" y="1664744"/>
              <a:ext cx="1311088" cy="1176618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1572" y="1331904"/>
                  </a:lnTo>
                  <a:lnTo>
                    <a:pt x="5715" y="1327594"/>
                  </a:lnTo>
                  <a:lnTo>
                    <a:pt x="1571" y="1321284"/>
                  </a:lnTo>
                  <a:lnTo>
                    <a:pt x="0" y="1313688"/>
                  </a:lnTo>
                  <a:lnTo>
                    <a:pt x="0" y="18288"/>
                  </a:lnTo>
                  <a:lnTo>
                    <a:pt x="1571" y="11572"/>
                  </a:lnTo>
                  <a:lnTo>
                    <a:pt x="5715" y="5715"/>
                  </a:lnTo>
                  <a:lnTo>
                    <a:pt x="11572" y="1571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71"/>
                  </a:lnTo>
                  <a:lnTo>
                    <a:pt x="1479994" y="5715"/>
                  </a:lnTo>
                  <a:lnTo>
                    <a:pt x="1484304" y="11572"/>
                  </a:lnTo>
                  <a:lnTo>
                    <a:pt x="1485900" y="18288"/>
                  </a:ln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3688"/>
                  </a:lnTo>
                  <a:lnTo>
                    <a:pt x="1485900" y="1313688"/>
                  </a:lnTo>
                  <a:lnTo>
                    <a:pt x="1484304" y="1321284"/>
                  </a:lnTo>
                  <a:lnTo>
                    <a:pt x="1479994" y="1327594"/>
                  </a:lnTo>
                  <a:lnTo>
                    <a:pt x="1473684" y="1331904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8288"/>
                  </a:lnTo>
                  <a:lnTo>
                    <a:pt x="1447800" y="18288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1447800" y="18288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8288"/>
                  </a:lnTo>
                  <a:lnTo>
                    <a:pt x="1485900" y="18288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3688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3688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38100" y="1313688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1313688"/>
                  </a:moveTo>
                  <a:lnTo>
                    <a:pt x="1447800" y="1313688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36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F518BC9D-4960-4CA6-A471-CE8444C95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pc="-229" dirty="0"/>
              <a:t>Flower</a:t>
            </a:r>
            <a:endParaRPr spc="-20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018" y="598667"/>
            <a:ext cx="724838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The need for </a:t>
            </a:r>
            <a:r>
              <a:rPr i="1" dirty="0">
                <a:solidFill>
                  <a:srgbClr val="BF0000"/>
                </a:solidFill>
                <a:latin typeface="Garamond" panose="02020404030301010803" pitchFamily="18" charset="0"/>
                <a:cs typeface="Arial"/>
              </a:rPr>
              <a:t>shift invariance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712" y="3759957"/>
            <a:ext cx="7907146" cy="2252887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313781" indent="-303135">
              <a:spcBef>
                <a:spcPts val="640"/>
              </a:spcBef>
              <a:buChar char="•"/>
              <a:tabLst>
                <a:tab pos="313781" algn="l"/>
                <a:tab pos="314342" algn="l"/>
              </a:tabLst>
            </a:pPr>
            <a:r>
              <a:rPr sz="2206" dirty="0">
                <a:latin typeface="Garamond" panose="02020404030301010803" pitchFamily="18" charset="0"/>
                <a:cs typeface="Arial"/>
              </a:rPr>
              <a:t>In many problems the </a:t>
            </a:r>
            <a:r>
              <a:rPr sz="2206" i="1" dirty="0">
                <a:latin typeface="Trebuchet MS"/>
                <a:cs typeface="Trebuchet MS"/>
              </a:rPr>
              <a:t>location </a:t>
            </a:r>
            <a:r>
              <a:rPr sz="2206" dirty="0">
                <a:latin typeface="Garamond" panose="02020404030301010803" pitchFamily="18" charset="0"/>
                <a:cs typeface="Arial"/>
              </a:rPr>
              <a:t>of a pattern is not important</a:t>
            </a:r>
          </a:p>
          <a:p>
            <a:pPr marL="667346" lvl="1" indent="-253266">
              <a:spcBef>
                <a:spcPts val="490"/>
              </a:spcBef>
              <a:buChar char="–"/>
              <a:tabLst>
                <a:tab pos="667346" algn="l"/>
                <a:tab pos="667906" algn="l"/>
              </a:tabLst>
            </a:pPr>
            <a:r>
              <a:rPr sz="1941" dirty="0">
                <a:latin typeface="Garamond" panose="02020404030301010803" pitchFamily="18" charset="0"/>
                <a:cs typeface="Arial"/>
              </a:rPr>
              <a:t>Only the presence of the pattern</a:t>
            </a:r>
            <a:r>
              <a:rPr lang="en-US" sz="1941" dirty="0">
                <a:latin typeface="Garamond" panose="02020404030301010803" pitchFamily="18" charset="0"/>
                <a:cs typeface="Arial"/>
              </a:rPr>
              <a:t> is important</a:t>
            </a:r>
            <a:endParaRPr sz="1941" dirty="0">
              <a:latin typeface="Garamond" panose="02020404030301010803" pitchFamily="18" charset="0"/>
              <a:cs typeface="Arial"/>
            </a:endParaRPr>
          </a:p>
          <a:p>
            <a:pPr marL="313781" marR="651096" indent="-303135">
              <a:spcBef>
                <a:spcPts val="507"/>
              </a:spcBef>
              <a:buChar char="•"/>
              <a:tabLst>
                <a:tab pos="313781" algn="l"/>
                <a:tab pos="314342" algn="l"/>
              </a:tabLst>
            </a:pPr>
            <a:r>
              <a:rPr sz="2206" dirty="0">
                <a:latin typeface="Garamond" panose="02020404030301010803" pitchFamily="18" charset="0"/>
                <a:cs typeface="Arial"/>
              </a:rPr>
              <a:t>Conventional </a:t>
            </a:r>
            <a:r>
              <a:rPr lang="en-US" sz="2206" dirty="0">
                <a:latin typeface="Garamond" panose="02020404030301010803" pitchFamily="18" charset="0"/>
                <a:cs typeface="Arial"/>
              </a:rPr>
              <a:t>NNs</a:t>
            </a:r>
            <a:r>
              <a:rPr sz="2206" dirty="0">
                <a:latin typeface="Garamond" panose="02020404030301010803" pitchFamily="18" charset="0"/>
                <a:cs typeface="Arial"/>
              </a:rPr>
              <a:t> are sensitive to location of</a:t>
            </a:r>
            <a:r>
              <a:rPr lang="en-US" sz="2206" dirty="0">
                <a:latin typeface="Garamond" panose="02020404030301010803" pitchFamily="18" charset="0"/>
                <a:cs typeface="Arial"/>
              </a:rPr>
              <a:t> pattern </a:t>
            </a:r>
            <a:endParaRPr sz="2206" dirty="0">
              <a:latin typeface="Garamond" panose="02020404030301010803" pitchFamily="18" charset="0"/>
              <a:cs typeface="Arial"/>
            </a:endParaRPr>
          </a:p>
          <a:p>
            <a:pPr marL="667346" marR="521101" lvl="1" indent="-253266">
              <a:spcBef>
                <a:spcPts val="485"/>
              </a:spcBef>
              <a:buChar char="–"/>
              <a:tabLst>
                <a:tab pos="667346" algn="l"/>
                <a:tab pos="667906" algn="l"/>
              </a:tabLst>
            </a:pPr>
            <a:r>
              <a:rPr sz="1941" dirty="0">
                <a:latin typeface="Garamond" panose="02020404030301010803" pitchFamily="18" charset="0"/>
                <a:cs typeface="Arial"/>
              </a:rPr>
              <a:t>Moving it by one component results in an entirely different  input that the </a:t>
            </a:r>
            <a:r>
              <a:rPr lang="en-US" sz="1941" dirty="0">
                <a:latin typeface="Garamond" panose="02020404030301010803" pitchFamily="18" charset="0"/>
                <a:cs typeface="Arial"/>
              </a:rPr>
              <a:t>NN</a:t>
            </a:r>
            <a:r>
              <a:rPr sz="1941" dirty="0">
                <a:latin typeface="Garamond" panose="02020404030301010803" pitchFamily="18" charset="0"/>
                <a:cs typeface="Arial"/>
              </a:rPr>
              <a:t> won</a:t>
            </a:r>
            <a:r>
              <a:rPr lang="en-US" sz="1941" dirty="0">
                <a:latin typeface="Garamond" panose="02020404030301010803" pitchFamily="18" charset="0"/>
                <a:cs typeface="Arial"/>
              </a:rPr>
              <a:t>'</a:t>
            </a:r>
            <a:r>
              <a:rPr sz="1941" dirty="0">
                <a:latin typeface="Garamond" panose="02020404030301010803" pitchFamily="18" charset="0"/>
                <a:cs typeface="Arial"/>
              </a:rPr>
              <a:t>t recognize</a:t>
            </a:r>
          </a:p>
          <a:p>
            <a:pPr marL="313781" indent="-303135">
              <a:spcBef>
                <a:spcPts val="512"/>
              </a:spcBef>
              <a:buChar char="•"/>
              <a:tabLst>
                <a:tab pos="313781" algn="l"/>
                <a:tab pos="314342" algn="l"/>
                <a:tab pos="1997555" algn="l"/>
              </a:tabLst>
            </a:pPr>
            <a:r>
              <a:rPr sz="2206" dirty="0">
                <a:latin typeface="Garamond" panose="02020404030301010803" pitchFamily="18" charset="0"/>
                <a:cs typeface="Arial"/>
              </a:rPr>
              <a:t>Requirement:</a:t>
            </a:r>
            <a:r>
              <a:rPr lang="en-US" sz="2206" dirty="0">
                <a:latin typeface="Garamond" panose="02020404030301010803" pitchFamily="18" charset="0"/>
                <a:cs typeface="Arial"/>
              </a:rPr>
              <a:t> </a:t>
            </a:r>
            <a:r>
              <a:rPr sz="2206" dirty="0">
                <a:latin typeface="Garamond" panose="02020404030301010803" pitchFamily="18" charset="0"/>
                <a:cs typeface="Arial"/>
              </a:rPr>
              <a:t>Network must be </a:t>
            </a:r>
            <a:r>
              <a:rPr sz="2206" i="1" dirty="0">
                <a:latin typeface="Trebuchet MS"/>
                <a:cs typeface="Trebuchet MS"/>
              </a:rPr>
              <a:t>shift invariant</a:t>
            </a:r>
            <a:endParaRPr sz="2206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79176" y="1534308"/>
            <a:ext cx="2420471" cy="2017059"/>
            <a:chOff x="1524000" y="1738883"/>
            <a:chExt cx="2743200" cy="2286000"/>
          </a:xfrm>
        </p:grpSpPr>
        <p:sp>
          <p:nvSpPr>
            <p:cNvPr id="5" name="object 5"/>
            <p:cNvSpPr/>
            <p:nvPr/>
          </p:nvSpPr>
          <p:spPr>
            <a:xfrm>
              <a:off x="1524000" y="1738883"/>
              <a:ext cx="2743200" cy="2286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81911" y="1886711"/>
              <a:ext cx="1485900" cy="1333500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1572" y="1331904"/>
                  </a:lnTo>
                  <a:lnTo>
                    <a:pt x="5715" y="1327594"/>
                  </a:lnTo>
                  <a:lnTo>
                    <a:pt x="1571" y="1321284"/>
                  </a:lnTo>
                  <a:lnTo>
                    <a:pt x="0" y="1313688"/>
                  </a:lnTo>
                  <a:lnTo>
                    <a:pt x="0" y="18288"/>
                  </a:lnTo>
                  <a:lnTo>
                    <a:pt x="1571" y="11572"/>
                  </a:lnTo>
                  <a:lnTo>
                    <a:pt x="5715" y="5715"/>
                  </a:lnTo>
                  <a:lnTo>
                    <a:pt x="11572" y="1571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71"/>
                  </a:lnTo>
                  <a:lnTo>
                    <a:pt x="1479994" y="5715"/>
                  </a:lnTo>
                  <a:lnTo>
                    <a:pt x="1484304" y="11572"/>
                  </a:lnTo>
                  <a:lnTo>
                    <a:pt x="1485900" y="18288"/>
                  </a:ln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3688"/>
                  </a:lnTo>
                  <a:lnTo>
                    <a:pt x="1485900" y="1313688"/>
                  </a:lnTo>
                  <a:lnTo>
                    <a:pt x="1484304" y="1321284"/>
                  </a:lnTo>
                  <a:lnTo>
                    <a:pt x="1479994" y="1327594"/>
                  </a:lnTo>
                  <a:lnTo>
                    <a:pt x="1473684" y="1331904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8288"/>
                  </a:lnTo>
                  <a:lnTo>
                    <a:pt x="1447800" y="18288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1447800" y="18288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8288"/>
                  </a:lnTo>
                  <a:lnTo>
                    <a:pt x="1485900" y="18288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3688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3688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38100" y="1313688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1313688"/>
                  </a:moveTo>
                  <a:lnTo>
                    <a:pt x="1447800" y="1313688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36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244353" y="1534308"/>
            <a:ext cx="2428875" cy="2017059"/>
            <a:chOff x="5791200" y="1738883"/>
            <a:chExt cx="2752725" cy="2286000"/>
          </a:xfrm>
        </p:grpSpPr>
        <p:sp>
          <p:nvSpPr>
            <p:cNvPr id="8" name="object 8"/>
            <p:cNvSpPr/>
            <p:nvPr/>
          </p:nvSpPr>
          <p:spPr>
            <a:xfrm>
              <a:off x="5791200" y="1738883"/>
              <a:ext cx="2743200" cy="228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057644" y="2572511"/>
              <a:ext cx="1485900" cy="1333500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0929" y="1331904"/>
                  </a:lnTo>
                  <a:lnTo>
                    <a:pt x="5143" y="1327594"/>
                  </a:lnTo>
                  <a:lnTo>
                    <a:pt x="1357" y="1321284"/>
                  </a:lnTo>
                  <a:lnTo>
                    <a:pt x="0" y="1313688"/>
                  </a:lnTo>
                  <a:lnTo>
                    <a:pt x="0" y="18288"/>
                  </a:lnTo>
                  <a:lnTo>
                    <a:pt x="1357" y="11572"/>
                  </a:lnTo>
                  <a:lnTo>
                    <a:pt x="5143" y="5715"/>
                  </a:lnTo>
                  <a:lnTo>
                    <a:pt x="10929" y="1571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71"/>
                  </a:lnTo>
                  <a:lnTo>
                    <a:pt x="1479994" y="5715"/>
                  </a:lnTo>
                  <a:lnTo>
                    <a:pt x="1484304" y="11572"/>
                  </a:lnTo>
                  <a:lnTo>
                    <a:pt x="1485900" y="18288"/>
                  </a:ln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3688"/>
                  </a:lnTo>
                  <a:lnTo>
                    <a:pt x="1485900" y="1313688"/>
                  </a:lnTo>
                  <a:lnTo>
                    <a:pt x="1484304" y="1321284"/>
                  </a:lnTo>
                  <a:lnTo>
                    <a:pt x="1479994" y="1327594"/>
                  </a:lnTo>
                  <a:lnTo>
                    <a:pt x="1473684" y="1331904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8288"/>
                  </a:lnTo>
                  <a:lnTo>
                    <a:pt x="1447800" y="18288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1447800" y="18288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8288"/>
                  </a:lnTo>
                  <a:lnTo>
                    <a:pt x="1485900" y="18288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3688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3688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38100" y="1313688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1313688"/>
                  </a:moveTo>
                  <a:lnTo>
                    <a:pt x="1447800" y="1313688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36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4366259" y="2448710"/>
            <a:ext cx="437029" cy="277346"/>
          </a:xfrm>
          <a:custGeom>
            <a:avLst/>
            <a:gdLst/>
            <a:ahLst/>
            <a:cxnLst/>
            <a:rect l="l" t="t" r="r" b="b"/>
            <a:pathLst>
              <a:path w="495300" h="314325">
                <a:moveTo>
                  <a:pt x="16097" y="83915"/>
                </a:moveTo>
                <a:lnTo>
                  <a:pt x="0" y="41624"/>
                </a:lnTo>
                <a:lnTo>
                  <a:pt x="375" y="31730"/>
                </a:lnTo>
                <a:lnTo>
                  <a:pt x="22002" y="0"/>
                </a:lnTo>
                <a:lnTo>
                  <a:pt x="472630" y="0"/>
                </a:lnTo>
                <a:lnTo>
                  <a:pt x="494924" y="31730"/>
                </a:lnTo>
                <a:lnTo>
                  <a:pt x="495300" y="41624"/>
                </a:lnTo>
                <a:lnTo>
                  <a:pt x="494871" y="52682"/>
                </a:lnTo>
                <a:lnTo>
                  <a:pt x="22002" y="83820"/>
                </a:lnTo>
                <a:lnTo>
                  <a:pt x="16097" y="83915"/>
                </a:lnTo>
                <a:close/>
              </a:path>
              <a:path w="495300" h="314325">
                <a:moveTo>
                  <a:pt x="478631" y="83915"/>
                </a:moveTo>
                <a:lnTo>
                  <a:pt x="472630" y="83820"/>
                </a:lnTo>
                <a:lnTo>
                  <a:pt x="478794" y="83820"/>
                </a:lnTo>
                <a:lnTo>
                  <a:pt x="478631" y="83915"/>
                </a:lnTo>
                <a:close/>
              </a:path>
              <a:path w="495300" h="314325">
                <a:moveTo>
                  <a:pt x="16097" y="314039"/>
                </a:moveTo>
                <a:lnTo>
                  <a:pt x="0" y="272319"/>
                </a:lnTo>
                <a:lnTo>
                  <a:pt x="375" y="262175"/>
                </a:lnTo>
                <a:lnTo>
                  <a:pt x="22002" y="230124"/>
                </a:lnTo>
                <a:lnTo>
                  <a:pt x="472630" y="230124"/>
                </a:lnTo>
                <a:lnTo>
                  <a:pt x="494924" y="262175"/>
                </a:lnTo>
                <a:lnTo>
                  <a:pt x="495300" y="272319"/>
                </a:lnTo>
                <a:lnTo>
                  <a:pt x="494871" y="283359"/>
                </a:lnTo>
                <a:lnTo>
                  <a:pt x="22002" y="313944"/>
                </a:lnTo>
                <a:lnTo>
                  <a:pt x="16097" y="314039"/>
                </a:lnTo>
                <a:close/>
              </a:path>
              <a:path w="495300" h="314325">
                <a:moveTo>
                  <a:pt x="478631" y="314039"/>
                </a:moveTo>
                <a:lnTo>
                  <a:pt x="472630" y="313944"/>
                </a:lnTo>
                <a:lnTo>
                  <a:pt x="478800" y="313944"/>
                </a:lnTo>
                <a:lnTo>
                  <a:pt x="478631" y="314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41E1E-CED8-449C-A306-64316FAFF514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DF2B6D17-C10B-473E-B924-2256011A38CE}"/>
              </a:ext>
            </a:extLst>
          </p:cNvPr>
          <p:cNvGrpSpPr/>
          <p:nvPr/>
        </p:nvGrpSpPr>
        <p:grpSpPr>
          <a:xfrm>
            <a:off x="1210235" y="1594891"/>
            <a:ext cx="6858000" cy="913279"/>
            <a:chOff x="1219200" y="1662683"/>
            <a:chExt cx="7772400" cy="1035050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40BC67C5-A949-40AE-B078-4BB5E239C075}"/>
                </a:ext>
              </a:extLst>
            </p:cNvPr>
            <p:cNvSpPr/>
            <p:nvPr/>
          </p:nvSpPr>
          <p:spPr>
            <a:xfrm>
              <a:off x="1219200" y="1676399"/>
              <a:ext cx="7772400" cy="10058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AAC9DF8A-5E8D-4DF6-8443-4F1AA0790323}"/>
                </a:ext>
              </a:extLst>
            </p:cNvPr>
            <p:cNvSpPr/>
            <p:nvPr/>
          </p:nvSpPr>
          <p:spPr>
            <a:xfrm>
              <a:off x="2653283" y="1662683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8260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8260" y="0"/>
                  </a:lnTo>
                  <a:lnTo>
                    <a:pt x="1324356" y="6096"/>
                  </a:lnTo>
                  <a:lnTo>
                    <a:pt x="1324356" y="13716"/>
                  </a:lnTo>
                  <a:lnTo>
                    <a:pt x="28956" y="13716"/>
                  </a:lnTo>
                  <a:lnTo>
                    <a:pt x="13716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3716" y="1005840"/>
                  </a:lnTo>
                  <a:lnTo>
                    <a:pt x="28956" y="1019556"/>
                  </a:lnTo>
                  <a:lnTo>
                    <a:pt x="1324356" y="1019556"/>
                  </a:lnTo>
                  <a:lnTo>
                    <a:pt x="1324356" y="1028700"/>
                  </a:lnTo>
                  <a:lnTo>
                    <a:pt x="1318260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3716" y="28956"/>
                  </a:lnTo>
                  <a:lnTo>
                    <a:pt x="28956" y="13716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195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09116" y="1005840"/>
                  </a:lnTo>
                  <a:lnTo>
                    <a:pt x="1295400" y="1019556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4356" y="13716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19556"/>
                  </a:moveTo>
                  <a:lnTo>
                    <a:pt x="13716" y="1005840"/>
                  </a:lnTo>
                  <a:lnTo>
                    <a:pt x="28956" y="1005840"/>
                  </a:lnTo>
                  <a:lnTo>
                    <a:pt x="28956" y="1019556"/>
                  </a:lnTo>
                  <a:close/>
                </a:path>
                <a:path w="1324610" h="1035050">
                  <a:moveTo>
                    <a:pt x="1295400" y="1019556"/>
                  </a:moveTo>
                  <a:lnTo>
                    <a:pt x="28956" y="1019556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19556"/>
                  </a:lnTo>
                  <a:close/>
                </a:path>
                <a:path w="1324610" h="1035050">
                  <a:moveTo>
                    <a:pt x="1324356" y="1019556"/>
                  </a:moveTo>
                  <a:lnTo>
                    <a:pt x="1295400" y="1019556"/>
                  </a:lnTo>
                  <a:lnTo>
                    <a:pt x="1309116" y="1005840"/>
                  </a:lnTo>
                  <a:lnTo>
                    <a:pt x="1324356" y="1005840"/>
                  </a:lnTo>
                  <a:lnTo>
                    <a:pt x="1324356" y="10195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16" name="object 7">
            <a:extLst>
              <a:ext uri="{FF2B5EF4-FFF2-40B4-BE49-F238E27FC236}">
                <a16:creationId xmlns:a16="http://schemas.microsoft.com/office/drawing/2014/main" id="{3FE6E1C3-BA05-4977-B95F-9A61A65ABFD6}"/>
              </a:ext>
            </a:extLst>
          </p:cNvPr>
          <p:cNvGrpSpPr/>
          <p:nvPr/>
        </p:nvGrpSpPr>
        <p:grpSpPr>
          <a:xfrm>
            <a:off x="1210235" y="2603421"/>
            <a:ext cx="6858000" cy="913279"/>
            <a:chOff x="1219200" y="2805683"/>
            <a:chExt cx="7772400" cy="1035050"/>
          </a:xfrm>
        </p:grpSpPr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9BDC344B-3563-4AAE-8B28-4F2AEBA8AF17}"/>
                </a:ext>
              </a:extLst>
            </p:cNvPr>
            <p:cNvSpPr/>
            <p:nvPr/>
          </p:nvSpPr>
          <p:spPr>
            <a:xfrm>
              <a:off x="1219200" y="2819399"/>
              <a:ext cx="7772400" cy="10043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358339D0-B61A-4792-8EB0-C04D8B80CDD8}"/>
                </a:ext>
              </a:extLst>
            </p:cNvPr>
            <p:cNvSpPr/>
            <p:nvPr/>
          </p:nvSpPr>
          <p:spPr>
            <a:xfrm>
              <a:off x="5594603" y="2805683"/>
              <a:ext cx="1323340" cy="1035050"/>
            </a:xfrm>
            <a:custGeom>
              <a:avLst/>
              <a:gdLst/>
              <a:ahLst/>
              <a:cxnLst/>
              <a:rect l="l" t="t" r="r" b="b"/>
              <a:pathLst>
                <a:path w="1323340" h="1035050">
                  <a:moveTo>
                    <a:pt x="1316736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6736" y="0"/>
                  </a:lnTo>
                  <a:lnTo>
                    <a:pt x="1322832" y="6096"/>
                  </a:lnTo>
                  <a:lnTo>
                    <a:pt x="1322832" y="13716"/>
                  </a:ln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lnTo>
                    <a:pt x="27432" y="1005840"/>
                  </a:lnTo>
                  <a:lnTo>
                    <a:pt x="13716" y="1005840"/>
                  </a:lnTo>
                  <a:lnTo>
                    <a:pt x="27432" y="1019556"/>
                  </a:lnTo>
                  <a:lnTo>
                    <a:pt x="1322832" y="1019556"/>
                  </a:lnTo>
                  <a:lnTo>
                    <a:pt x="1322832" y="1028700"/>
                  </a:lnTo>
                  <a:lnTo>
                    <a:pt x="1316736" y="1034796"/>
                  </a:lnTo>
                  <a:close/>
                </a:path>
                <a:path w="1323340" h="1035050">
                  <a:moveTo>
                    <a:pt x="27432" y="28956"/>
                  </a:move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close/>
                </a:path>
                <a:path w="1323340" h="1035050">
                  <a:moveTo>
                    <a:pt x="1295400" y="28956"/>
                  </a:moveTo>
                  <a:lnTo>
                    <a:pt x="27432" y="28956"/>
                  </a:lnTo>
                  <a:lnTo>
                    <a:pt x="27432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3340" h="1035050">
                  <a:moveTo>
                    <a:pt x="1295400" y="10195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2832" y="28956"/>
                  </a:lnTo>
                  <a:lnTo>
                    <a:pt x="1322832" y="1005840"/>
                  </a:lnTo>
                  <a:lnTo>
                    <a:pt x="1309116" y="1005840"/>
                  </a:lnTo>
                  <a:lnTo>
                    <a:pt x="1295400" y="1019556"/>
                  </a:lnTo>
                  <a:close/>
                </a:path>
                <a:path w="1323340" h="1035050">
                  <a:moveTo>
                    <a:pt x="1322832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2832" y="13716"/>
                  </a:lnTo>
                  <a:lnTo>
                    <a:pt x="1322832" y="28956"/>
                  </a:lnTo>
                  <a:close/>
                </a:path>
                <a:path w="1323340" h="1035050">
                  <a:moveTo>
                    <a:pt x="27432" y="1019556"/>
                  </a:moveTo>
                  <a:lnTo>
                    <a:pt x="13716" y="1005840"/>
                  </a:lnTo>
                  <a:lnTo>
                    <a:pt x="27432" y="1005840"/>
                  </a:lnTo>
                  <a:lnTo>
                    <a:pt x="27432" y="1019556"/>
                  </a:lnTo>
                  <a:close/>
                </a:path>
                <a:path w="1323340" h="1035050">
                  <a:moveTo>
                    <a:pt x="1295400" y="1019556"/>
                  </a:moveTo>
                  <a:lnTo>
                    <a:pt x="27432" y="1019556"/>
                  </a:lnTo>
                  <a:lnTo>
                    <a:pt x="27432" y="1005840"/>
                  </a:lnTo>
                  <a:lnTo>
                    <a:pt x="1295400" y="1005840"/>
                  </a:lnTo>
                  <a:lnTo>
                    <a:pt x="1295400" y="1019556"/>
                  </a:lnTo>
                  <a:close/>
                </a:path>
                <a:path w="1323340" h="1035050">
                  <a:moveTo>
                    <a:pt x="1322832" y="1019556"/>
                  </a:moveTo>
                  <a:lnTo>
                    <a:pt x="1295400" y="1019556"/>
                  </a:lnTo>
                  <a:lnTo>
                    <a:pt x="1309116" y="1005840"/>
                  </a:lnTo>
                  <a:lnTo>
                    <a:pt x="1322832" y="1005840"/>
                  </a:lnTo>
                  <a:lnTo>
                    <a:pt x="1322832" y="10195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687" y="4422451"/>
            <a:ext cx="7287739" cy="1373286"/>
          </a:xfrm>
          <a:prstGeom prst="rect">
            <a:avLst/>
          </a:prstGeom>
        </p:spPr>
        <p:txBody>
          <a:bodyPr vert="horz" wrap="square" lIns="0" tIns="100292" rIns="0" bIns="0" rtlCol="0">
            <a:spAutoFit/>
          </a:bodyPr>
          <a:lstStyle/>
          <a:p>
            <a:pPr marL="313781" indent="-303135">
              <a:spcBef>
                <a:spcPts val="789"/>
              </a:spcBef>
              <a:buChar char="•"/>
              <a:tabLst>
                <a:tab pos="313221" algn="l"/>
                <a:tab pos="314342" algn="l"/>
              </a:tabLst>
            </a:pPr>
            <a:r>
              <a:rPr sz="2800" dirty="0">
                <a:latin typeface="Garamond" panose="02020404030301010803" pitchFamily="18" charset="0"/>
                <a:cs typeface="Arial"/>
              </a:rPr>
              <a:t>Scan for the target word</a:t>
            </a:r>
          </a:p>
          <a:p>
            <a:pPr marL="667346" marR="4483" indent="-253266">
              <a:spcBef>
                <a:spcPts val="604"/>
              </a:spcBef>
            </a:pPr>
            <a:r>
              <a:rPr sz="2400" dirty="0">
                <a:latin typeface="Garamond" panose="02020404030301010803" pitchFamily="18" charset="0"/>
                <a:cs typeface="Arial"/>
              </a:rPr>
              <a:t>– The </a:t>
            </a:r>
            <a:r>
              <a:rPr lang="en-US" sz="2400" dirty="0">
                <a:latin typeface="Garamond" panose="02020404030301010803" pitchFamily="18" charset="0"/>
                <a:cs typeface="Arial"/>
              </a:rPr>
              <a:t>audio signals </a:t>
            </a:r>
            <a:r>
              <a:rPr sz="2400" dirty="0">
                <a:latin typeface="Garamond" panose="02020404030301010803" pitchFamily="18" charset="0"/>
                <a:cs typeface="Arial"/>
              </a:rPr>
              <a:t>in a  “window” are input to a “welcome-detector” </a:t>
            </a:r>
            <a:r>
              <a:rPr lang="en-US" sz="2400" dirty="0">
                <a:latin typeface="Garamond" panose="02020404030301010803" pitchFamily="18" charset="0"/>
                <a:cs typeface="Arial"/>
              </a:rPr>
              <a:t>NN</a:t>
            </a:r>
            <a:endParaRPr sz="2400" dirty="0">
              <a:latin typeface="Garamond" panose="02020404030301010803" pitchFamily="18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43000" y="2011681"/>
            <a:ext cx="6858000" cy="2280957"/>
            <a:chOff x="1143000" y="2279904"/>
            <a:chExt cx="7772400" cy="2585085"/>
          </a:xfrm>
        </p:grpSpPr>
        <p:sp>
          <p:nvSpPr>
            <p:cNvPr id="5" name="object 5"/>
            <p:cNvSpPr/>
            <p:nvPr/>
          </p:nvSpPr>
          <p:spPr>
            <a:xfrm>
              <a:off x="1143000" y="3845052"/>
              <a:ext cx="7772400" cy="1002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57884" y="2279904"/>
              <a:ext cx="1324356" cy="2584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8DBC7D-0935-4162-AC6A-63BFC74F4F5F}"/>
              </a:ext>
            </a:extLst>
          </p:cNvPr>
          <p:cNvSpPr txBox="1"/>
          <p:nvPr/>
        </p:nvSpPr>
        <p:spPr>
          <a:xfrm>
            <a:off x="0" y="6604084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>
                <a:latin typeface="Garamond" panose="02020404030301010803" pitchFamily="18" charset="0"/>
              </a:rPr>
              <a:t>Adapted from </a:t>
            </a: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46221AD-F210-4A8B-BA5E-D012EEF66F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292" y="203339"/>
            <a:ext cx="3328837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Solution: Scan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738" y="4661179"/>
            <a:ext cx="7789133" cy="1342864"/>
          </a:xfrm>
          <a:prstGeom prst="rect">
            <a:avLst/>
          </a:prstGeom>
        </p:spPr>
        <p:txBody>
          <a:bodyPr vert="horz" wrap="square" lIns="0" tIns="70037" rIns="0" bIns="0" rtlCol="0">
            <a:spAutoFit/>
          </a:bodyPr>
          <a:lstStyle/>
          <a:p>
            <a:pPr marL="313781" indent="-302575">
              <a:spcBef>
                <a:spcPts val="552"/>
              </a:spcBef>
              <a:buChar char="•"/>
              <a:tabLst>
                <a:tab pos="313221" algn="l"/>
                <a:tab pos="313781" algn="l"/>
              </a:tabLst>
            </a:pPr>
            <a:r>
              <a:rPr sz="2800" dirty="0">
                <a:latin typeface="Garamond" panose="02020404030301010803" pitchFamily="18" charset="0"/>
                <a:cs typeface="Arial"/>
              </a:rPr>
              <a:t>“Does welcome occur in this recording?”</a:t>
            </a:r>
          </a:p>
          <a:p>
            <a:pPr marL="667346" lvl="1" indent="-253266">
              <a:spcBef>
                <a:spcPts val="432"/>
              </a:spcBef>
              <a:buChar char="–"/>
              <a:tabLst>
                <a:tab pos="667346" algn="l"/>
                <a:tab pos="667906" algn="l"/>
              </a:tabLst>
            </a:pPr>
            <a:r>
              <a:rPr sz="2400" dirty="0">
                <a:latin typeface="Garamond" panose="02020404030301010803" pitchFamily="18" charset="0"/>
                <a:cs typeface="Arial"/>
              </a:rPr>
              <a:t>Maximum of all outputs (Equivalent of Boolean OR)</a:t>
            </a:r>
            <a:endParaRPr lang="en-US" sz="2400" dirty="0">
              <a:latin typeface="Garamond" panose="02020404030301010803" pitchFamily="18" charset="0"/>
              <a:cs typeface="Arial"/>
            </a:endParaRPr>
          </a:p>
          <a:p>
            <a:pPr marL="667346" lvl="1" indent="-253266">
              <a:spcBef>
                <a:spcPts val="432"/>
              </a:spcBef>
              <a:buChar char="–"/>
              <a:tabLst>
                <a:tab pos="667346" algn="l"/>
                <a:tab pos="667906" algn="l"/>
              </a:tabLst>
            </a:pPr>
            <a:r>
              <a:rPr lang="en-US" sz="2400" dirty="0">
                <a:latin typeface="Garamond" panose="02020404030301010803" pitchFamily="18" charset="0"/>
                <a:cs typeface="Arial"/>
              </a:rPr>
              <a:t>Or more complex function</a:t>
            </a:r>
            <a:endParaRPr sz="2400" dirty="0">
              <a:latin typeface="Garamond" panose="02020404030301010803" pitchFamily="18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0897" y="939948"/>
            <a:ext cx="6901143" cy="3660401"/>
            <a:chOff x="1129283" y="1065275"/>
            <a:chExt cx="7821295" cy="4148454"/>
          </a:xfrm>
        </p:grpSpPr>
        <p:sp>
          <p:nvSpPr>
            <p:cNvPr id="5" name="object 5"/>
            <p:cNvSpPr/>
            <p:nvPr/>
          </p:nvSpPr>
          <p:spPr>
            <a:xfrm>
              <a:off x="1142999" y="4194047"/>
              <a:ext cx="7772400" cy="10043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29283" y="4178808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8260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318260" y="0"/>
                  </a:lnTo>
                  <a:lnTo>
                    <a:pt x="1324356" y="7620"/>
                  </a:lnTo>
                  <a:lnTo>
                    <a:pt x="1324356" y="15240"/>
                  </a:lnTo>
                  <a:lnTo>
                    <a:pt x="28956" y="15240"/>
                  </a:lnTo>
                  <a:lnTo>
                    <a:pt x="13716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3716" y="1005840"/>
                  </a:lnTo>
                  <a:lnTo>
                    <a:pt x="28956" y="1021080"/>
                  </a:lnTo>
                  <a:lnTo>
                    <a:pt x="1324356" y="1021080"/>
                  </a:lnTo>
                  <a:lnTo>
                    <a:pt x="1324356" y="1028700"/>
                  </a:lnTo>
                  <a:lnTo>
                    <a:pt x="1318260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3716" y="28956"/>
                  </a:lnTo>
                  <a:lnTo>
                    <a:pt x="28956" y="15240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5240"/>
                  </a:lnTo>
                  <a:lnTo>
                    <a:pt x="1295400" y="15240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1295400" y="15240"/>
                  </a:lnTo>
                  <a:lnTo>
                    <a:pt x="1309116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09116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09116" y="28956"/>
                  </a:lnTo>
                  <a:lnTo>
                    <a:pt x="1295400" y="15240"/>
                  </a:lnTo>
                  <a:lnTo>
                    <a:pt x="1324356" y="15240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21080"/>
                  </a:moveTo>
                  <a:lnTo>
                    <a:pt x="13716" y="1005840"/>
                  </a:lnTo>
                  <a:lnTo>
                    <a:pt x="28956" y="1005840"/>
                  </a:lnTo>
                  <a:lnTo>
                    <a:pt x="28956" y="1021080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28956" y="1021080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1021080"/>
                  </a:moveTo>
                  <a:lnTo>
                    <a:pt x="1295400" y="1021080"/>
                  </a:lnTo>
                  <a:lnTo>
                    <a:pt x="1309116" y="1005840"/>
                  </a:lnTo>
                  <a:lnTo>
                    <a:pt x="1324356" y="1005840"/>
                  </a:lnTo>
                  <a:lnTo>
                    <a:pt x="1324356" y="102108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773924" y="2203703"/>
              <a:ext cx="996696" cy="1938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414271" y="4178808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8260" y="1034796"/>
                  </a:moveTo>
                  <a:lnTo>
                    <a:pt x="7620" y="1034796"/>
                  </a:lnTo>
                  <a:lnTo>
                    <a:pt x="0" y="1028700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1318260" y="0"/>
                  </a:lnTo>
                  <a:lnTo>
                    <a:pt x="1324356" y="7620"/>
                  </a:lnTo>
                  <a:lnTo>
                    <a:pt x="1324356" y="15240"/>
                  </a:ln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5240" y="1005840"/>
                  </a:lnTo>
                  <a:lnTo>
                    <a:pt x="28956" y="1021080"/>
                  </a:lnTo>
                  <a:lnTo>
                    <a:pt x="1324356" y="1021080"/>
                  </a:lnTo>
                  <a:lnTo>
                    <a:pt x="1324356" y="1028700"/>
                  </a:lnTo>
                  <a:lnTo>
                    <a:pt x="1318260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5240"/>
                  </a:lnTo>
                  <a:lnTo>
                    <a:pt x="1295400" y="15240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1295400" y="15240"/>
                  </a:lnTo>
                  <a:lnTo>
                    <a:pt x="1310640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1064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10640" y="28956"/>
                  </a:lnTo>
                  <a:lnTo>
                    <a:pt x="1295400" y="15240"/>
                  </a:lnTo>
                  <a:lnTo>
                    <a:pt x="1324356" y="15240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21080"/>
                  </a:moveTo>
                  <a:lnTo>
                    <a:pt x="15240" y="1005840"/>
                  </a:lnTo>
                  <a:lnTo>
                    <a:pt x="28956" y="1005840"/>
                  </a:lnTo>
                  <a:lnTo>
                    <a:pt x="28956" y="1021080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28956" y="1021080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1021080"/>
                  </a:moveTo>
                  <a:lnTo>
                    <a:pt x="1295400" y="1021080"/>
                  </a:lnTo>
                  <a:lnTo>
                    <a:pt x="1310640" y="1005840"/>
                  </a:lnTo>
                  <a:lnTo>
                    <a:pt x="1324356" y="1005840"/>
                  </a:lnTo>
                  <a:lnTo>
                    <a:pt x="1324356" y="102108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213103" y="2203703"/>
              <a:ext cx="2008632" cy="19385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694687" y="4178808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8260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318260" y="0"/>
                  </a:lnTo>
                  <a:lnTo>
                    <a:pt x="1324356" y="7620"/>
                  </a:lnTo>
                  <a:lnTo>
                    <a:pt x="1324356" y="15240"/>
                  </a:lnTo>
                  <a:lnTo>
                    <a:pt x="28956" y="15240"/>
                  </a:lnTo>
                  <a:lnTo>
                    <a:pt x="15240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5240" y="1005840"/>
                  </a:lnTo>
                  <a:lnTo>
                    <a:pt x="28956" y="1021080"/>
                  </a:lnTo>
                  <a:lnTo>
                    <a:pt x="1324356" y="1021080"/>
                  </a:lnTo>
                  <a:lnTo>
                    <a:pt x="1324356" y="1028700"/>
                  </a:lnTo>
                  <a:lnTo>
                    <a:pt x="1318260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5240" y="28956"/>
                  </a:lnTo>
                  <a:lnTo>
                    <a:pt x="28956" y="15240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5240"/>
                  </a:lnTo>
                  <a:lnTo>
                    <a:pt x="1295400" y="15240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1295400" y="15240"/>
                  </a:lnTo>
                  <a:lnTo>
                    <a:pt x="1310640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1064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10640" y="28956"/>
                  </a:lnTo>
                  <a:lnTo>
                    <a:pt x="1295400" y="15240"/>
                  </a:lnTo>
                  <a:lnTo>
                    <a:pt x="1324356" y="15240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21080"/>
                  </a:moveTo>
                  <a:lnTo>
                    <a:pt x="15240" y="1005840"/>
                  </a:lnTo>
                  <a:lnTo>
                    <a:pt x="28956" y="1005840"/>
                  </a:lnTo>
                  <a:lnTo>
                    <a:pt x="28956" y="1021080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28956" y="1021080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1021080"/>
                  </a:moveTo>
                  <a:lnTo>
                    <a:pt x="1295400" y="1021080"/>
                  </a:lnTo>
                  <a:lnTo>
                    <a:pt x="1310640" y="1005840"/>
                  </a:lnTo>
                  <a:lnTo>
                    <a:pt x="1324356" y="1005840"/>
                  </a:lnTo>
                  <a:lnTo>
                    <a:pt x="1324356" y="1021080"/>
                  </a:lnTo>
                  <a:close/>
                </a:path>
              </a:pathLst>
            </a:custGeom>
            <a:solidFill>
              <a:srgbClr val="D6E4BC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004059" y="4178808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6736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316736" y="0"/>
                  </a:lnTo>
                  <a:lnTo>
                    <a:pt x="1324356" y="7620"/>
                  </a:lnTo>
                  <a:lnTo>
                    <a:pt x="1324356" y="15240"/>
                  </a:lnTo>
                  <a:lnTo>
                    <a:pt x="28956" y="15240"/>
                  </a:lnTo>
                  <a:lnTo>
                    <a:pt x="13716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3716" y="1005840"/>
                  </a:lnTo>
                  <a:lnTo>
                    <a:pt x="28956" y="1021080"/>
                  </a:lnTo>
                  <a:lnTo>
                    <a:pt x="1324356" y="1021080"/>
                  </a:lnTo>
                  <a:lnTo>
                    <a:pt x="1324356" y="1028700"/>
                  </a:lnTo>
                  <a:lnTo>
                    <a:pt x="1316736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3716" y="28956"/>
                  </a:lnTo>
                  <a:lnTo>
                    <a:pt x="28956" y="15240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5240"/>
                  </a:lnTo>
                  <a:lnTo>
                    <a:pt x="1295400" y="15240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1295400" y="15240"/>
                  </a:lnTo>
                  <a:lnTo>
                    <a:pt x="1309116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09116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09116" y="28956"/>
                  </a:lnTo>
                  <a:lnTo>
                    <a:pt x="1295400" y="15240"/>
                  </a:lnTo>
                  <a:lnTo>
                    <a:pt x="1324356" y="15240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21080"/>
                  </a:moveTo>
                  <a:lnTo>
                    <a:pt x="13716" y="1005840"/>
                  </a:lnTo>
                  <a:lnTo>
                    <a:pt x="28956" y="1005840"/>
                  </a:lnTo>
                  <a:lnTo>
                    <a:pt x="28956" y="1021080"/>
                  </a:lnTo>
                  <a:close/>
                </a:path>
                <a:path w="1324610" h="1035050">
                  <a:moveTo>
                    <a:pt x="1295400" y="1021080"/>
                  </a:moveTo>
                  <a:lnTo>
                    <a:pt x="28956" y="1021080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21080"/>
                  </a:lnTo>
                  <a:close/>
                </a:path>
                <a:path w="1324610" h="1035050">
                  <a:moveTo>
                    <a:pt x="1324356" y="1021080"/>
                  </a:moveTo>
                  <a:lnTo>
                    <a:pt x="1295400" y="1021080"/>
                  </a:lnTo>
                  <a:lnTo>
                    <a:pt x="1309116" y="1005840"/>
                  </a:lnTo>
                  <a:lnTo>
                    <a:pt x="1324356" y="1005840"/>
                  </a:lnTo>
                  <a:lnTo>
                    <a:pt x="1324356" y="102108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627619" y="4178808"/>
              <a:ext cx="1323340" cy="1035050"/>
            </a:xfrm>
            <a:custGeom>
              <a:avLst/>
              <a:gdLst/>
              <a:ahLst/>
              <a:cxnLst/>
              <a:rect l="l" t="t" r="r" b="b"/>
              <a:pathLst>
                <a:path w="1323340" h="1035050">
                  <a:moveTo>
                    <a:pt x="1316736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316736" y="0"/>
                  </a:lnTo>
                  <a:lnTo>
                    <a:pt x="1322832" y="7620"/>
                  </a:lnTo>
                  <a:lnTo>
                    <a:pt x="1322832" y="15240"/>
                  </a:lnTo>
                  <a:lnTo>
                    <a:pt x="27432" y="15240"/>
                  </a:lnTo>
                  <a:lnTo>
                    <a:pt x="13716" y="28956"/>
                  </a:lnTo>
                  <a:lnTo>
                    <a:pt x="27432" y="28956"/>
                  </a:lnTo>
                  <a:lnTo>
                    <a:pt x="27432" y="1005840"/>
                  </a:lnTo>
                  <a:lnTo>
                    <a:pt x="13716" y="1005840"/>
                  </a:lnTo>
                  <a:lnTo>
                    <a:pt x="27432" y="1021080"/>
                  </a:lnTo>
                  <a:lnTo>
                    <a:pt x="1322832" y="1021080"/>
                  </a:lnTo>
                  <a:lnTo>
                    <a:pt x="1322832" y="1028700"/>
                  </a:lnTo>
                  <a:lnTo>
                    <a:pt x="1316736" y="1034796"/>
                  </a:lnTo>
                  <a:close/>
                </a:path>
                <a:path w="1323340" h="1035050">
                  <a:moveTo>
                    <a:pt x="27432" y="28956"/>
                  </a:moveTo>
                  <a:lnTo>
                    <a:pt x="13716" y="28956"/>
                  </a:lnTo>
                  <a:lnTo>
                    <a:pt x="27432" y="15240"/>
                  </a:lnTo>
                  <a:lnTo>
                    <a:pt x="27432" y="28956"/>
                  </a:lnTo>
                  <a:close/>
                </a:path>
                <a:path w="1323340" h="1035050">
                  <a:moveTo>
                    <a:pt x="1295400" y="28956"/>
                  </a:moveTo>
                  <a:lnTo>
                    <a:pt x="27432" y="28956"/>
                  </a:lnTo>
                  <a:lnTo>
                    <a:pt x="27432" y="15240"/>
                  </a:lnTo>
                  <a:lnTo>
                    <a:pt x="1295400" y="15240"/>
                  </a:lnTo>
                  <a:lnTo>
                    <a:pt x="1295400" y="28956"/>
                  </a:lnTo>
                  <a:close/>
                </a:path>
                <a:path w="1323340" h="1035050">
                  <a:moveTo>
                    <a:pt x="1295400" y="1021080"/>
                  </a:moveTo>
                  <a:lnTo>
                    <a:pt x="1295400" y="15240"/>
                  </a:lnTo>
                  <a:lnTo>
                    <a:pt x="1309116" y="28956"/>
                  </a:lnTo>
                  <a:lnTo>
                    <a:pt x="1322832" y="28956"/>
                  </a:lnTo>
                  <a:lnTo>
                    <a:pt x="1322832" y="1005840"/>
                  </a:lnTo>
                  <a:lnTo>
                    <a:pt x="1309116" y="1005840"/>
                  </a:lnTo>
                  <a:lnTo>
                    <a:pt x="1295400" y="1021080"/>
                  </a:lnTo>
                  <a:close/>
                </a:path>
                <a:path w="1323340" h="1035050">
                  <a:moveTo>
                    <a:pt x="1322832" y="28956"/>
                  </a:moveTo>
                  <a:lnTo>
                    <a:pt x="1309116" y="28956"/>
                  </a:lnTo>
                  <a:lnTo>
                    <a:pt x="1295400" y="15240"/>
                  </a:lnTo>
                  <a:lnTo>
                    <a:pt x="1322832" y="15240"/>
                  </a:lnTo>
                  <a:lnTo>
                    <a:pt x="1322832" y="28956"/>
                  </a:lnTo>
                  <a:close/>
                </a:path>
                <a:path w="1323340" h="1035050">
                  <a:moveTo>
                    <a:pt x="27432" y="1021080"/>
                  </a:moveTo>
                  <a:lnTo>
                    <a:pt x="13716" y="1005840"/>
                  </a:lnTo>
                  <a:lnTo>
                    <a:pt x="27432" y="1005840"/>
                  </a:lnTo>
                  <a:lnTo>
                    <a:pt x="27432" y="1021080"/>
                  </a:lnTo>
                  <a:close/>
                </a:path>
                <a:path w="1323340" h="1035050">
                  <a:moveTo>
                    <a:pt x="1295400" y="1021080"/>
                  </a:moveTo>
                  <a:lnTo>
                    <a:pt x="27432" y="1021080"/>
                  </a:lnTo>
                  <a:lnTo>
                    <a:pt x="27432" y="1005840"/>
                  </a:lnTo>
                  <a:lnTo>
                    <a:pt x="1295400" y="1005840"/>
                  </a:lnTo>
                  <a:lnTo>
                    <a:pt x="1295400" y="1021080"/>
                  </a:lnTo>
                  <a:close/>
                </a:path>
                <a:path w="1323340" h="1035050">
                  <a:moveTo>
                    <a:pt x="1322832" y="1021080"/>
                  </a:moveTo>
                  <a:lnTo>
                    <a:pt x="1295400" y="1021080"/>
                  </a:lnTo>
                  <a:lnTo>
                    <a:pt x="1309116" y="1005840"/>
                  </a:lnTo>
                  <a:lnTo>
                    <a:pt x="1322832" y="1005840"/>
                  </a:lnTo>
                  <a:lnTo>
                    <a:pt x="1322832" y="102108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634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015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396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777739" y="3232403"/>
              <a:ext cx="71628" cy="71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158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539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92073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301739" y="3232403"/>
              <a:ext cx="71628" cy="71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71321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094219" y="3232403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712963" y="1743455"/>
              <a:ext cx="6562725" cy="472440"/>
            </a:xfrm>
            <a:custGeom>
              <a:avLst/>
              <a:gdLst/>
              <a:ahLst/>
              <a:cxnLst/>
              <a:rect l="l" t="t" r="r" b="b"/>
              <a:pathLst>
                <a:path w="6562725" h="472439">
                  <a:moveTo>
                    <a:pt x="6562357" y="461772"/>
                  </a:moveTo>
                  <a:lnTo>
                    <a:pt x="3459340" y="33667"/>
                  </a:lnTo>
                  <a:lnTo>
                    <a:pt x="3459581" y="32004"/>
                  </a:lnTo>
                  <a:lnTo>
                    <a:pt x="3464052" y="0"/>
                  </a:lnTo>
                  <a:lnTo>
                    <a:pt x="3383292" y="27432"/>
                  </a:lnTo>
                  <a:lnTo>
                    <a:pt x="3383064" y="27368"/>
                  </a:lnTo>
                  <a:lnTo>
                    <a:pt x="3302520" y="0"/>
                  </a:lnTo>
                  <a:lnTo>
                    <a:pt x="3302736" y="1600"/>
                  </a:lnTo>
                  <a:lnTo>
                    <a:pt x="3302520" y="1524"/>
                  </a:lnTo>
                  <a:lnTo>
                    <a:pt x="3302838" y="3606"/>
                  </a:lnTo>
                  <a:lnTo>
                    <a:pt x="3300996" y="3048"/>
                  </a:lnTo>
                  <a:lnTo>
                    <a:pt x="3304438" y="20332"/>
                  </a:lnTo>
                  <a:lnTo>
                    <a:pt x="3244608" y="0"/>
                  </a:lnTo>
                  <a:lnTo>
                    <a:pt x="3248545" y="32181"/>
                  </a:lnTo>
                  <a:lnTo>
                    <a:pt x="0" y="461772"/>
                  </a:lnTo>
                  <a:lnTo>
                    <a:pt x="1536" y="472440"/>
                  </a:lnTo>
                  <a:lnTo>
                    <a:pt x="3249663" y="41389"/>
                  </a:lnTo>
                  <a:lnTo>
                    <a:pt x="3249726" y="41998"/>
                  </a:lnTo>
                  <a:lnTo>
                    <a:pt x="324612" y="461772"/>
                  </a:lnTo>
                  <a:lnTo>
                    <a:pt x="326148" y="472440"/>
                  </a:lnTo>
                  <a:lnTo>
                    <a:pt x="2921800" y="98628"/>
                  </a:lnTo>
                  <a:lnTo>
                    <a:pt x="704088" y="461772"/>
                  </a:lnTo>
                  <a:lnTo>
                    <a:pt x="705624" y="472440"/>
                  </a:lnTo>
                  <a:lnTo>
                    <a:pt x="2880906" y="115189"/>
                  </a:lnTo>
                  <a:lnTo>
                    <a:pt x="1013460" y="461772"/>
                  </a:lnTo>
                  <a:lnTo>
                    <a:pt x="1014984" y="472440"/>
                  </a:lnTo>
                  <a:lnTo>
                    <a:pt x="3251606" y="57327"/>
                  </a:lnTo>
                  <a:lnTo>
                    <a:pt x="3253752" y="74676"/>
                  </a:lnTo>
                  <a:lnTo>
                    <a:pt x="3291205" y="49974"/>
                  </a:lnTo>
                  <a:lnTo>
                    <a:pt x="3309035" y="46672"/>
                  </a:lnTo>
                  <a:lnTo>
                    <a:pt x="3313188" y="76200"/>
                  </a:lnTo>
                  <a:lnTo>
                    <a:pt x="3314331" y="75399"/>
                  </a:lnTo>
                  <a:lnTo>
                    <a:pt x="3314712" y="77724"/>
                  </a:lnTo>
                  <a:lnTo>
                    <a:pt x="3315766" y="76949"/>
                  </a:lnTo>
                  <a:lnTo>
                    <a:pt x="3316236" y="79248"/>
                  </a:lnTo>
                  <a:lnTo>
                    <a:pt x="3375393" y="33528"/>
                  </a:lnTo>
                  <a:lnTo>
                    <a:pt x="3383191" y="27508"/>
                  </a:lnTo>
                  <a:lnTo>
                    <a:pt x="3453384" y="76200"/>
                  </a:lnTo>
                  <a:lnTo>
                    <a:pt x="3458057" y="42849"/>
                  </a:lnTo>
                  <a:lnTo>
                    <a:pt x="6560833" y="472440"/>
                  </a:lnTo>
                  <a:lnTo>
                    <a:pt x="6562357" y="461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863083" y="1065275"/>
              <a:ext cx="370332" cy="7117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78005EE-07A6-4DF8-96E8-CE685BF4EAD3}"/>
              </a:ext>
            </a:extLst>
          </p:cNvPr>
          <p:cNvSpPr txBox="1"/>
          <p:nvPr/>
        </p:nvSpPr>
        <p:spPr>
          <a:xfrm>
            <a:off x="0" y="6604084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>
                <a:latin typeface="Garamond" panose="02020404030301010803" pitchFamily="18" charset="0"/>
              </a:rPr>
              <a:t>Adapted from </a:t>
            </a: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4282E0CD-8EDC-4C29-96CA-AFB43FE5B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292" y="203339"/>
            <a:ext cx="3328837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Solution: Scan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968" y="669762"/>
            <a:ext cx="8504903" cy="553976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929756" marR="4483" indent="-1919110">
              <a:spcBef>
                <a:spcPts val="84"/>
              </a:spcBef>
            </a:pPr>
            <a:r>
              <a:rPr sz="3530" dirty="0"/>
              <a:t>2-d analogue: Does this picture have a flower?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686" y="4748252"/>
            <a:ext cx="7789185" cy="2195171"/>
          </a:xfrm>
          <a:prstGeom prst="rect">
            <a:avLst/>
          </a:prstGeom>
        </p:spPr>
        <p:txBody>
          <a:bodyPr vert="horz" wrap="square" lIns="0" tIns="192741" rIns="0" bIns="0" rtlCol="0">
            <a:spAutoFit/>
          </a:bodyPr>
          <a:lstStyle/>
          <a:p>
            <a:pPr marL="313781" indent="-303135">
              <a:spcBef>
                <a:spcPts val="1518"/>
              </a:spcBef>
              <a:buFont typeface="Arial"/>
              <a:buChar char="•"/>
              <a:tabLst>
                <a:tab pos="313221" algn="l"/>
                <a:tab pos="314342" algn="l"/>
              </a:tabLst>
            </a:pPr>
            <a:r>
              <a:rPr sz="2800" i="1" dirty="0">
                <a:latin typeface="Trebuchet MS"/>
                <a:cs typeface="Trebuchet MS"/>
              </a:rPr>
              <a:t>Scan </a:t>
            </a:r>
            <a:r>
              <a:rPr sz="2800" dirty="0">
                <a:latin typeface="Garamond" panose="02020404030301010803" pitchFamily="18" charset="0"/>
                <a:cs typeface="Arial"/>
              </a:rPr>
              <a:t>for the desired object</a:t>
            </a:r>
          </a:p>
          <a:p>
            <a:pPr marL="757540" indent="-342900">
              <a:spcBef>
                <a:spcPts val="1244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Garamond" panose="02020404030301010803" pitchFamily="18" charset="0"/>
                <a:cs typeface="Arial"/>
              </a:rPr>
              <a:t>“Look” for the target object at each position</a:t>
            </a:r>
            <a:endParaRPr lang="en-US" sz="2400" dirty="0">
              <a:latin typeface="Garamond" panose="02020404030301010803" pitchFamily="18" charset="0"/>
              <a:cs typeface="Arial"/>
            </a:endParaRPr>
          </a:p>
          <a:p>
            <a:pPr marL="757540" indent="-342900">
              <a:spcBef>
                <a:spcPts val="124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  <a:cs typeface="Arial"/>
              </a:rPr>
              <a:t>At each location, entire region is sent through NN</a:t>
            </a:r>
          </a:p>
          <a:p>
            <a:pPr marL="414640">
              <a:spcBef>
                <a:spcPts val="1244"/>
              </a:spcBef>
            </a:pPr>
            <a:endParaRPr sz="2400" dirty="0">
              <a:latin typeface="Garamond" panose="02020404030301010803" pitchFamily="18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66451" y="1459005"/>
            <a:ext cx="6219265" cy="3125320"/>
            <a:chOff x="1962911" y="1653539"/>
            <a:chExt cx="7048500" cy="3542029"/>
          </a:xfrm>
        </p:grpSpPr>
        <p:sp>
          <p:nvSpPr>
            <p:cNvPr id="5" name="object 5"/>
            <p:cNvSpPr/>
            <p:nvPr/>
          </p:nvSpPr>
          <p:spPr>
            <a:xfrm>
              <a:off x="5955791" y="1676399"/>
              <a:ext cx="1463039" cy="12801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942076" y="1653539"/>
              <a:ext cx="1485900" cy="1333500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0929" y="1332142"/>
                  </a:lnTo>
                  <a:lnTo>
                    <a:pt x="5143" y="1328356"/>
                  </a:lnTo>
                  <a:lnTo>
                    <a:pt x="1357" y="1322570"/>
                  </a:lnTo>
                  <a:lnTo>
                    <a:pt x="0" y="1315212"/>
                  </a:lnTo>
                  <a:lnTo>
                    <a:pt x="0" y="19812"/>
                  </a:lnTo>
                  <a:lnTo>
                    <a:pt x="1357" y="12215"/>
                  </a:lnTo>
                  <a:lnTo>
                    <a:pt x="5143" y="5905"/>
                  </a:lnTo>
                  <a:lnTo>
                    <a:pt x="10929" y="1595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95"/>
                  </a:lnTo>
                  <a:lnTo>
                    <a:pt x="1479994" y="5905"/>
                  </a:lnTo>
                  <a:lnTo>
                    <a:pt x="1484304" y="12215"/>
                  </a:lnTo>
                  <a:lnTo>
                    <a:pt x="1485900" y="19812"/>
                  </a:lnTo>
                  <a:lnTo>
                    <a:pt x="38100" y="19812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5212"/>
                  </a:lnTo>
                  <a:lnTo>
                    <a:pt x="1485900" y="1315212"/>
                  </a:lnTo>
                  <a:lnTo>
                    <a:pt x="1484304" y="1322570"/>
                  </a:lnTo>
                  <a:lnTo>
                    <a:pt x="1479994" y="1328356"/>
                  </a:lnTo>
                  <a:lnTo>
                    <a:pt x="1473684" y="1332142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9812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9812"/>
                  </a:lnTo>
                  <a:lnTo>
                    <a:pt x="1447800" y="19812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5212"/>
                  </a:moveTo>
                  <a:lnTo>
                    <a:pt x="1447800" y="19812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5212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9812"/>
                  </a:lnTo>
                  <a:lnTo>
                    <a:pt x="1485900" y="19812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5212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5212"/>
                  </a:lnTo>
                  <a:close/>
                </a:path>
                <a:path w="1485900" h="1333500">
                  <a:moveTo>
                    <a:pt x="1447800" y="1315212"/>
                  </a:moveTo>
                  <a:lnTo>
                    <a:pt x="38100" y="1315212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5212"/>
                  </a:lnTo>
                  <a:close/>
                </a:path>
                <a:path w="1485900" h="1333500">
                  <a:moveTo>
                    <a:pt x="1485900" y="1315212"/>
                  </a:moveTo>
                  <a:lnTo>
                    <a:pt x="1447800" y="1315212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52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981199" y="2133599"/>
              <a:ext cx="2743200" cy="228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962911" y="2115311"/>
              <a:ext cx="1485900" cy="1333500"/>
            </a:xfrm>
            <a:custGeom>
              <a:avLst/>
              <a:gdLst/>
              <a:ahLst/>
              <a:cxnLst/>
              <a:rect l="l" t="t" r="r" b="b"/>
              <a:pathLst>
                <a:path w="1485900" h="1333500">
                  <a:moveTo>
                    <a:pt x="1466088" y="1333500"/>
                  </a:moveTo>
                  <a:lnTo>
                    <a:pt x="18288" y="1333500"/>
                  </a:lnTo>
                  <a:lnTo>
                    <a:pt x="11572" y="1331904"/>
                  </a:lnTo>
                  <a:lnTo>
                    <a:pt x="5715" y="1327594"/>
                  </a:lnTo>
                  <a:lnTo>
                    <a:pt x="1571" y="1321284"/>
                  </a:lnTo>
                  <a:lnTo>
                    <a:pt x="0" y="1313688"/>
                  </a:lnTo>
                  <a:lnTo>
                    <a:pt x="0" y="18288"/>
                  </a:lnTo>
                  <a:lnTo>
                    <a:pt x="1571" y="11572"/>
                  </a:lnTo>
                  <a:lnTo>
                    <a:pt x="5715" y="5715"/>
                  </a:lnTo>
                  <a:lnTo>
                    <a:pt x="11572" y="1571"/>
                  </a:lnTo>
                  <a:lnTo>
                    <a:pt x="18288" y="0"/>
                  </a:lnTo>
                  <a:lnTo>
                    <a:pt x="1466088" y="0"/>
                  </a:lnTo>
                  <a:lnTo>
                    <a:pt x="1473684" y="1571"/>
                  </a:lnTo>
                  <a:lnTo>
                    <a:pt x="1479994" y="5715"/>
                  </a:lnTo>
                  <a:lnTo>
                    <a:pt x="1484304" y="11572"/>
                  </a:lnTo>
                  <a:lnTo>
                    <a:pt x="1485900" y="18288"/>
                  </a:lnTo>
                  <a:lnTo>
                    <a:pt x="38100" y="18288"/>
                  </a:lnTo>
                  <a:lnTo>
                    <a:pt x="18288" y="38100"/>
                  </a:lnTo>
                  <a:lnTo>
                    <a:pt x="38100" y="38100"/>
                  </a:lnTo>
                  <a:lnTo>
                    <a:pt x="38100" y="1295400"/>
                  </a:lnTo>
                  <a:lnTo>
                    <a:pt x="18288" y="1295400"/>
                  </a:lnTo>
                  <a:lnTo>
                    <a:pt x="38100" y="1313688"/>
                  </a:lnTo>
                  <a:lnTo>
                    <a:pt x="1485900" y="1313688"/>
                  </a:lnTo>
                  <a:lnTo>
                    <a:pt x="1484304" y="1321284"/>
                  </a:lnTo>
                  <a:lnTo>
                    <a:pt x="1479994" y="1327594"/>
                  </a:lnTo>
                  <a:lnTo>
                    <a:pt x="1473684" y="1331904"/>
                  </a:lnTo>
                  <a:lnTo>
                    <a:pt x="1466088" y="1333500"/>
                  </a:lnTo>
                  <a:close/>
                </a:path>
                <a:path w="1485900" h="1333500">
                  <a:moveTo>
                    <a:pt x="38100" y="38100"/>
                  </a:moveTo>
                  <a:lnTo>
                    <a:pt x="18288" y="38100"/>
                  </a:lnTo>
                  <a:lnTo>
                    <a:pt x="38100" y="18288"/>
                  </a:lnTo>
                  <a:lnTo>
                    <a:pt x="38100" y="38100"/>
                  </a:lnTo>
                  <a:close/>
                </a:path>
                <a:path w="1485900" h="1333500">
                  <a:moveTo>
                    <a:pt x="1447800" y="38100"/>
                  </a:moveTo>
                  <a:lnTo>
                    <a:pt x="38100" y="38100"/>
                  </a:lnTo>
                  <a:lnTo>
                    <a:pt x="38100" y="18288"/>
                  </a:lnTo>
                  <a:lnTo>
                    <a:pt x="1447800" y="18288"/>
                  </a:lnTo>
                  <a:lnTo>
                    <a:pt x="1447800" y="38100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1447800" y="18288"/>
                  </a:lnTo>
                  <a:lnTo>
                    <a:pt x="1466088" y="38100"/>
                  </a:lnTo>
                  <a:lnTo>
                    <a:pt x="1485900" y="38100"/>
                  </a:lnTo>
                  <a:lnTo>
                    <a:pt x="1485900" y="1295400"/>
                  </a:lnTo>
                  <a:lnTo>
                    <a:pt x="1466088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38100"/>
                  </a:moveTo>
                  <a:lnTo>
                    <a:pt x="1466088" y="38100"/>
                  </a:lnTo>
                  <a:lnTo>
                    <a:pt x="1447800" y="18288"/>
                  </a:lnTo>
                  <a:lnTo>
                    <a:pt x="1485900" y="18288"/>
                  </a:lnTo>
                  <a:lnTo>
                    <a:pt x="1485900" y="38100"/>
                  </a:lnTo>
                  <a:close/>
                </a:path>
                <a:path w="1485900" h="1333500">
                  <a:moveTo>
                    <a:pt x="38100" y="1313688"/>
                  </a:moveTo>
                  <a:lnTo>
                    <a:pt x="18288" y="1295400"/>
                  </a:lnTo>
                  <a:lnTo>
                    <a:pt x="38100" y="1295400"/>
                  </a:lnTo>
                  <a:lnTo>
                    <a:pt x="38100" y="1313688"/>
                  </a:lnTo>
                  <a:close/>
                </a:path>
                <a:path w="1485900" h="1333500">
                  <a:moveTo>
                    <a:pt x="1447800" y="1313688"/>
                  </a:moveTo>
                  <a:lnTo>
                    <a:pt x="38100" y="1313688"/>
                  </a:lnTo>
                  <a:lnTo>
                    <a:pt x="38100" y="1295400"/>
                  </a:lnTo>
                  <a:lnTo>
                    <a:pt x="1447800" y="1295400"/>
                  </a:lnTo>
                  <a:lnTo>
                    <a:pt x="1447800" y="1313688"/>
                  </a:lnTo>
                  <a:close/>
                </a:path>
                <a:path w="1485900" h="1333500">
                  <a:moveTo>
                    <a:pt x="1485900" y="1313688"/>
                  </a:moveTo>
                  <a:lnTo>
                    <a:pt x="1447800" y="1313688"/>
                  </a:lnTo>
                  <a:lnTo>
                    <a:pt x="1466088" y="1295400"/>
                  </a:lnTo>
                  <a:lnTo>
                    <a:pt x="1485900" y="1295400"/>
                  </a:lnTo>
                  <a:lnTo>
                    <a:pt x="1485900" y="13136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391655" y="3194303"/>
              <a:ext cx="645160" cy="2001520"/>
            </a:xfrm>
            <a:custGeom>
              <a:avLst/>
              <a:gdLst/>
              <a:ahLst/>
              <a:cxnLst/>
              <a:rect l="l" t="t" r="r" b="b"/>
              <a:pathLst>
                <a:path w="645159" h="2001520">
                  <a:moveTo>
                    <a:pt x="644651" y="2001012"/>
                  </a:moveTo>
                  <a:lnTo>
                    <a:pt x="0" y="2001012"/>
                  </a:lnTo>
                  <a:lnTo>
                    <a:pt x="0" y="0"/>
                  </a:lnTo>
                  <a:lnTo>
                    <a:pt x="644651" y="0"/>
                  </a:lnTo>
                  <a:lnTo>
                    <a:pt x="644651" y="2001012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21379" y="2122931"/>
              <a:ext cx="5590032" cy="2965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75103" y="3416807"/>
              <a:ext cx="3118485" cy="1569720"/>
            </a:xfrm>
            <a:custGeom>
              <a:avLst/>
              <a:gdLst/>
              <a:ahLst/>
              <a:cxnLst/>
              <a:rect l="l" t="t" r="r" b="b"/>
              <a:pathLst>
                <a:path w="3118485" h="1569720">
                  <a:moveTo>
                    <a:pt x="3041745" y="1537772"/>
                  </a:moveTo>
                  <a:lnTo>
                    <a:pt x="0" y="25908"/>
                  </a:lnTo>
                  <a:lnTo>
                    <a:pt x="13716" y="0"/>
                  </a:lnTo>
                  <a:lnTo>
                    <a:pt x="3052676" y="1512727"/>
                  </a:lnTo>
                  <a:lnTo>
                    <a:pt x="3068285" y="1536139"/>
                  </a:lnTo>
                  <a:lnTo>
                    <a:pt x="3041745" y="1537772"/>
                  </a:lnTo>
                  <a:close/>
                </a:path>
                <a:path w="3118485" h="1569720">
                  <a:moveTo>
                    <a:pt x="3118104" y="1560576"/>
                  </a:moveTo>
                  <a:lnTo>
                    <a:pt x="3087624" y="1560576"/>
                  </a:lnTo>
                  <a:lnTo>
                    <a:pt x="3099816" y="1536192"/>
                  </a:lnTo>
                  <a:lnTo>
                    <a:pt x="3052676" y="1512727"/>
                  </a:lnTo>
                  <a:lnTo>
                    <a:pt x="3026664" y="1473708"/>
                  </a:lnTo>
                  <a:lnTo>
                    <a:pt x="3022092" y="1466088"/>
                  </a:lnTo>
                  <a:lnTo>
                    <a:pt x="3023616" y="1458468"/>
                  </a:lnTo>
                  <a:lnTo>
                    <a:pt x="3031236" y="1453896"/>
                  </a:lnTo>
                  <a:lnTo>
                    <a:pt x="3037332" y="1449324"/>
                  </a:lnTo>
                  <a:lnTo>
                    <a:pt x="3046476" y="1450848"/>
                  </a:lnTo>
                  <a:lnTo>
                    <a:pt x="3051048" y="1456944"/>
                  </a:lnTo>
                  <a:lnTo>
                    <a:pt x="3118104" y="1560576"/>
                  </a:lnTo>
                  <a:close/>
                </a:path>
                <a:path w="3118485" h="1569720">
                  <a:moveTo>
                    <a:pt x="3068285" y="1536139"/>
                  </a:moveTo>
                  <a:lnTo>
                    <a:pt x="3052676" y="1512727"/>
                  </a:lnTo>
                  <a:lnTo>
                    <a:pt x="3096754" y="1534668"/>
                  </a:lnTo>
                  <a:lnTo>
                    <a:pt x="3092196" y="1534668"/>
                  </a:lnTo>
                  <a:lnTo>
                    <a:pt x="3068285" y="1536139"/>
                  </a:lnTo>
                  <a:close/>
                </a:path>
                <a:path w="3118485" h="1569720">
                  <a:moveTo>
                    <a:pt x="3081528" y="1556004"/>
                  </a:moveTo>
                  <a:lnTo>
                    <a:pt x="3068285" y="1536139"/>
                  </a:lnTo>
                  <a:lnTo>
                    <a:pt x="3092196" y="1534668"/>
                  </a:lnTo>
                  <a:lnTo>
                    <a:pt x="3081528" y="1556004"/>
                  </a:lnTo>
                  <a:close/>
                </a:path>
                <a:path w="3118485" h="1569720">
                  <a:moveTo>
                    <a:pt x="3089910" y="1556004"/>
                  </a:moveTo>
                  <a:lnTo>
                    <a:pt x="3081528" y="1556004"/>
                  </a:lnTo>
                  <a:lnTo>
                    <a:pt x="3092196" y="1534668"/>
                  </a:lnTo>
                  <a:lnTo>
                    <a:pt x="3096754" y="1534668"/>
                  </a:lnTo>
                  <a:lnTo>
                    <a:pt x="3099816" y="1536192"/>
                  </a:lnTo>
                  <a:lnTo>
                    <a:pt x="3089910" y="1556004"/>
                  </a:lnTo>
                  <a:close/>
                </a:path>
                <a:path w="3118485" h="1569720">
                  <a:moveTo>
                    <a:pt x="3087624" y="1560576"/>
                  </a:moveTo>
                  <a:lnTo>
                    <a:pt x="3041745" y="1537772"/>
                  </a:lnTo>
                  <a:lnTo>
                    <a:pt x="3068285" y="1536139"/>
                  </a:lnTo>
                  <a:lnTo>
                    <a:pt x="3081528" y="1556004"/>
                  </a:lnTo>
                  <a:lnTo>
                    <a:pt x="3089910" y="1556004"/>
                  </a:lnTo>
                  <a:lnTo>
                    <a:pt x="3087624" y="1560576"/>
                  </a:lnTo>
                  <a:close/>
                </a:path>
                <a:path w="3118485" h="1569720">
                  <a:moveTo>
                    <a:pt x="2994660" y="1569720"/>
                  </a:moveTo>
                  <a:lnTo>
                    <a:pt x="2987040" y="1569720"/>
                  </a:lnTo>
                  <a:lnTo>
                    <a:pt x="2980944" y="1563624"/>
                  </a:lnTo>
                  <a:lnTo>
                    <a:pt x="2979420" y="1556004"/>
                  </a:lnTo>
                  <a:lnTo>
                    <a:pt x="2979420" y="1548384"/>
                  </a:lnTo>
                  <a:lnTo>
                    <a:pt x="2985516" y="1540764"/>
                  </a:lnTo>
                  <a:lnTo>
                    <a:pt x="2993136" y="1540764"/>
                  </a:lnTo>
                  <a:lnTo>
                    <a:pt x="3041745" y="1537772"/>
                  </a:lnTo>
                  <a:lnTo>
                    <a:pt x="3087624" y="1560576"/>
                  </a:lnTo>
                  <a:lnTo>
                    <a:pt x="3118104" y="1560576"/>
                  </a:lnTo>
                  <a:lnTo>
                    <a:pt x="2994660" y="15697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C84827-CD7E-48C3-98A9-0804CC1F17F3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4A02B702-6D80-48F2-B2F0-AEE9545DA975}"/>
              </a:ext>
            </a:extLst>
          </p:cNvPr>
          <p:cNvSpPr/>
          <p:nvPr/>
        </p:nvSpPr>
        <p:spPr>
          <a:xfrm>
            <a:off x="2269864" y="1866452"/>
            <a:ext cx="1311088" cy="1176617"/>
          </a:xfrm>
          <a:custGeom>
            <a:avLst/>
            <a:gdLst/>
            <a:ahLst/>
            <a:cxnLst/>
            <a:rect l="l" t="t" r="r" b="b"/>
            <a:pathLst>
              <a:path w="1485900" h="1333500">
                <a:moveTo>
                  <a:pt x="1466088" y="1333500"/>
                </a:moveTo>
                <a:lnTo>
                  <a:pt x="18288" y="1333500"/>
                </a:lnTo>
                <a:lnTo>
                  <a:pt x="11572" y="1331904"/>
                </a:lnTo>
                <a:lnTo>
                  <a:pt x="5715" y="1327594"/>
                </a:lnTo>
                <a:lnTo>
                  <a:pt x="1571" y="1321284"/>
                </a:lnTo>
                <a:lnTo>
                  <a:pt x="0" y="1313688"/>
                </a:lnTo>
                <a:lnTo>
                  <a:pt x="0" y="18288"/>
                </a:lnTo>
                <a:lnTo>
                  <a:pt x="1571" y="11572"/>
                </a:lnTo>
                <a:lnTo>
                  <a:pt x="5715" y="5715"/>
                </a:lnTo>
                <a:lnTo>
                  <a:pt x="11572" y="1571"/>
                </a:lnTo>
                <a:lnTo>
                  <a:pt x="18288" y="0"/>
                </a:lnTo>
                <a:lnTo>
                  <a:pt x="1466088" y="0"/>
                </a:lnTo>
                <a:lnTo>
                  <a:pt x="1473684" y="1571"/>
                </a:lnTo>
                <a:lnTo>
                  <a:pt x="1479994" y="5715"/>
                </a:lnTo>
                <a:lnTo>
                  <a:pt x="1484304" y="11572"/>
                </a:lnTo>
                <a:lnTo>
                  <a:pt x="1485900" y="18288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1295400"/>
                </a:lnTo>
                <a:lnTo>
                  <a:pt x="18288" y="1295400"/>
                </a:lnTo>
                <a:lnTo>
                  <a:pt x="38100" y="1313688"/>
                </a:lnTo>
                <a:lnTo>
                  <a:pt x="1485900" y="1313688"/>
                </a:lnTo>
                <a:lnTo>
                  <a:pt x="1484304" y="1321284"/>
                </a:lnTo>
                <a:lnTo>
                  <a:pt x="1479994" y="1327594"/>
                </a:lnTo>
                <a:lnTo>
                  <a:pt x="1473684" y="1331904"/>
                </a:lnTo>
                <a:lnTo>
                  <a:pt x="1466088" y="1333500"/>
                </a:lnTo>
                <a:close/>
              </a:path>
              <a:path w="1485900" h="1333500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485900" h="1333500">
                <a:moveTo>
                  <a:pt x="144780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447800" y="18288"/>
                </a:lnTo>
                <a:lnTo>
                  <a:pt x="1447800" y="38100"/>
                </a:lnTo>
                <a:close/>
              </a:path>
              <a:path w="1485900" h="1333500">
                <a:moveTo>
                  <a:pt x="1447800" y="1313688"/>
                </a:moveTo>
                <a:lnTo>
                  <a:pt x="1447800" y="18288"/>
                </a:lnTo>
                <a:lnTo>
                  <a:pt x="1466088" y="38100"/>
                </a:lnTo>
                <a:lnTo>
                  <a:pt x="1485900" y="38100"/>
                </a:lnTo>
                <a:lnTo>
                  <a:pt x="1485900" y="1295400"/>
                </a:lnTo>
                <a:lnTo>
                  <a:pt x="1466088" y="1295400"/>
                </a:lnTo>
                <a:lnTo>
                  <a:pt x="1447800" y="1313688"/>
                </a:lnTo>
                <a:close/>
              </a:path>
              <a:path w="1485900" h="1333500">
                <a:moveTo>
                  <a:pt x="1485900" y="38100"/>
                </a:moveTo>
                <a:lnTo>
                  <a:pt x="1466088" y="38100"/>
                </a:lnTo>
                <a:lnTo>
                  <a:pt x="1447800" y="18288"/>
                </a:lnTo>
                <a:lnTo>
                  <a:pt x="1485900" y="18288"/>
                </a:lnTo>
                <a:lnTo>
                  <a:pt x="1485900" y="38100"/>
                </a:lnTo>
                <a:close/>
              </a:path>
              <a:path w="1485900" h="1333500">
                <a:moveTo>
                  <a:pt x="38100" y="1313688"/>
                </a:moveTo>
                <a:lnTo>
                  <a:pt x="18288" y="1295400"/>
                </a:lnTo>
                <a:lnTo>
                  <a:pt x="38100" y="1295400"/>
                </a:lnTo>
                <a:lnTo>
                  <a:pt x="38100" y="1313688"/>
                </a:lnTo>
                <a:close/>
              </a:path>
              <a:path w="1485900" h="1333500">
                <a:moveTo>
                  <a:pt x="1447800" y="1313688"/>
                </a:moveTo>
                <a:lnTo>
                  <a:pt x="38100" y="1313688"/>
                </a:lnTo>
                <a:lnTo>
                  <a:pt x="38100" y="1295400"/>
                </a:lnTo>
                <a:lnTo>
                  <a:pt x="1447800" y="1295400"/>
                </a:lnTo>
                <a:lnTo>
                  <a:pt x="1447800" y="1313688"/>
                </a:lnTo>
                <a:close/>
              </a:path>
              <a:path w="1485900" h="1333500">
                <a:moveTo>
                  <a:pt x="1485900" y="1313688"/>
                </a:moveTo>
                <a:lnTo>
                  <a:pt x="1447800" y="1313688"/>
                </a:lnTo>
                <a:lnTo>
                  <a:pt x="1466088" y="1295400"/>
                </a:lnTo>
                <a:lnTo>
                  <a:pt x="1485900" y="1295400"/>
                </a:lnTo>
                <a:lnTo>
                  <a:pt x="1485900" y="13136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61EB418-9190-470A-9663-4F6D8EE0B39B}"/>
              </a:ext>
            </a:extLst>
          </p:cNvPr>
          <p:cNvSpPr/>
          <p:nvPr/>
        </p:nvSpPr>
        <p:spPr>
          <a:xfrm>
            <a:off x="2000923" y="2000922"/>
            <a:ext cx="1311088" cy="1176618"/>
          </a:xfrm>
          <a:custGeom>
            <a:avLst/>
            <a:gdLst/>
            <a:ahLst/>
            <a:cxnLst/>
            <a:rect l="l" t="t" r="r" b="b"/>
            <a:pathLst>
              <a:path w="1485900" h="1333500">
                <a:moveTo>
                  <a:pt x="1466088" y="1333500"/>
                </a:moveTo>
                <a:lnTo>
                  <a:pt x="18288" y="1333500"/>
                </a:lnTo>
                <a:lnTo>
                  <a:pt x="11572" y="1331904"/>
                </a:lnTo>
                <a:lnTo>
                  <a:pt x="5715" y="1327594"/>
                </a:lnTo>
                <a:lnTo>
                  <a:pt x="1571" y="1321284"/>
                </a:lnTo>
                <a:lnTo>
                  <a:pt x="0" y="1313688"/>
                </a:lnTo>
                <a:lnTo>
                  <a:pt x="0" y="18288"/>
                </a:lnTo>
                <a:lnTo>
                  <a:pt x="1571" y="11572"/>
                </a:lnTo>
                <a:lnTo>
                  <a:pt x="5715" y="5715"/>
                </a:lnTo>
                <a:lnTo>
                  <a:pt x="11572" y="1571"/>
                </a:lnTo>
                <a:lnTo>
                  <a:pt x="18288" y="0"/>
                </a:lnTo>
                <a:lnTo>
                  <a:pt x="1466088" y="0"/>
                </a:lnTo>
                <a:lnTo>
                  <a:pt x="1473684" y="1571"/>
                </a:lnTo>
                <a:lnTo>
                  <a:pt x="1479994" y="5715"/>
                </a:lnTo>
                <a:lnTo>
                  <a:pt x="1484304" y="11572"/>
                </a:lnTo>
                <a:lnTo>
                  <a:pt x="1485900" y="18288"/>
                </a:lnTo>
                <a:lnTo>
                  <a:pt x="38100" y="18288"/>
                </a:lnTo>
                <a:lnTo>
                  <a:pt x="18288" y="38100"/>
                </a:lnTo>
                <a:lnTo>
                  <a:pt x="38100" y="38100"/>
                </a:lnTo>
                <a:lnTo>
                  <a:pt x="38100" y="1295400"/>
                </a:lnTo>
                <a:lnTo>
                  <a:pt x="18288" y="1295400"/>
                </a:lnTo>
                <a:lnTo>
                  <a:pt x="38100" y="1313688"/>
                </a:lnTo>
                <a:lnTo>
                  <a:pt x="1485900" y="1313688"/>
                </a:lnTo>
                <a:lnTo>
                  <a:pt x="1484304" y="1321284"/>
                </a:lnTo>
                <a:lnTo>
                  <a:pt x="1479994" y="1327594"/>
                </a:lnTo>
                <a:lnTo>
                  <a:pt x="1473684" y="1331904"/>
                </a:lnTo>
                <a:lnTo>
                  <a:pt x="1466088" y="1333500"/>
                </a:lnTo>
                <a:close/>
              </a:path>
              <a:path w="1485900" h="1333500">
                <a:moveTo>
                  <a:pt x="38100" y="38100"/>
                </a:moveTo>
                <a:lnTo>
                  <a:pt x="18288" y="38100"/>
                </a:lnTo>
                <a:lnTo>
                  <a:pt x="38100" y="18288"/>
                </a:lnTo>
                <a:lnTo>
                  <a:pt x="38100" y="38100"/>
                </a:lnTo>
                <a:close/>
              </a:path>
              <a:path w="1485900" h="1333500">
                <a:moveTo>
                  <a:pt x="1447800" y="38100"/>
                </a:moveTo>
                <a:lnTo>
                  <a:pt x="38100" y="38100"/>
                </a:lnTo>
                <a:lnTo>
                  <a:pt x="38100" y="18288"/>
                </a:lnTo>
                <a:lnTo>
                  <a:pt x="1447800" y="18288"/>
                </a:lnTo>
                <a:lnTo>
                  <a:pt x="1447800" y="38100"/>
                </a:lnTo>
                <a:close/>
              </a:path>
              <a:path w="1485900" h="1333500">
                <a:moveTo>
                  <a:pt x="1447800" y="1313688"/>
                </a:moveTo>
                <a:lnTo>
                  <a:pt x="1447800" y="18288"/>
                </a:lnTo>
                <a:lnTo>
                  <a:pt x="1466088" y="38100"/>
                </a:lnTo>
                <a:lnTo>
                  <a:pt x="1485900" y="38100"/>
                </a:lnTo>
                <a:lnTo>
                  <a:pt x="1485900" y="1295400"/>
                </a:lnTo>
                <a:lnTo>
                  <a:pt x="1466088" y="1295400"/>
                </a:lnTo>
                <a:lnTo>
                  <a:pt x="1447800" y="1313688"/>
                </a:lnTo>
                <a:close/>
              </a:path>
              <a:path w="1485900" h="1333500">
                <a:moveTo>
                  <a:pt x="1485900" y="38100"/>
                </a:moveTo>
                <a:lnTo>
                  <a:pt x="1466088" y="38100"/>
                </a:lnTo>
                <a:lnTo>
                  <a:pt x="1447800" y="18288"/>
                </a:lnTo>
                <a:lnTo>
                  <a:pt x="1485900" y="18288"/>
                </a:lnTo>
                <a:lnTo>
                  <a:pt x="1485900" y="38100"/>
                </a:lnTo>
                <a:close/>
              </a:path>
              <a:path w="1485900" h="1333500">
                <a:moveTo>
                  <a:pt x="38100" y="1313688"/>
                </a:moveTo>
                <a:lnTo>
                  <a:pt x="18288" y="1295400"/>
                </a:lnTo>
                <a:lnTo>
                  <a:pt x="38100" y="1295400"/>
                </a:lnTo>
                <a:lnTo>
                  <a:pt x="38100" y="1313688"/>
                </a:lnTo>
                <a:close/>
              </a:path>
              <a:path w="1485900" h="1333500">
                <a:moveTo>
                  <a:pt x="1447800" y="1313688"/>
                </a:moveTo>
                <a:lnTo>
                  <a:pt x="38100" y="1313688"/>
                </a:lnTo>
                <a:lnTo>
                  <a:pt x="38100" y="1295400"/>
                </a:lnTo>
                <a:lnTo>
                  <a:pt x="1447800" y="1295400"/>
                </a:lnTo>
                <a:lnTo>
                  <a:pt x="1447800" y="1313688"/>
                </a:lnTo>
                <a:close/>
              </a:path>
              <a:path w="1485900" h="1333500">
                <a:moveTo>
                  <a:pt x="1485900" y="1313688"/>
                </a:moveTo>
                <a:lnTo>
                  <a:pt x="1447800" y="1313688"/>
                </a:lnTo>
                <a:lnTo>
                  <a:pt x="1466088" y="1295400"/>
                </a:lnTo>
                <a:lnTo>
                  <a:pt x="1485900" y="1295400"/>
                </a:lnTo>
                <a:lnTo>
                  <a:pt x="1485900" y="13136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968" y="669763"/>
            <a:ext cx="8445909" cy="553976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2753992" marR="4483" indent="-2743346">
              <a:spcBef>
                <a:spcPts val="84"/>
              </a:spcBef>
            </a:pPr>
            <a:r>
              <a:rPr lang="en-US" sz="3530" dirty="0"/>
              <a:t>A</a:t>
            </a:r>
            <a:r>
              <a:rPr sz="3530" dirty="0"/>
              <a:t> giant </a:t>
            </a:r>
            <a:r>
              <a:rPr lang="en-US" sz="3530" dirty="0"/>
              <a:t>net</a:t>
            </a:r>
            <a:r>
              <a:rPr sz="3530" dirty="0"/>
              <a:t> with</a:t>
            </a:r>
            <a:r>
              <a:rPr lang="en-US" sz="3530" dirty="0"/>
              <a:t> </a:t>
            </a:r>
            <a:r>
              <a:rPr sz="3530" dirty="0"/>
              <a:t>common </a:t>
            </a:r>
            <a:r>
              <a:rPr lang="en-US" sz="3530" dirty="0"/>
              <a:t>identical </a:t>
            </a:r>
            <a:r>
              <a:rPr sz="3530" dirty="0"/>
              <a:t>subnets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710" y="4253772"/>
            <a:ext cx="7327046" cy="2154994"/>
          </a:xfrm>
          <a:prstGeom prst="rect">
            <a:avLst/>
          </a:prstGeom>
        </p:spPr>
        <p:txBody>
          <a:bodyPr vert="horz" wrap="square" lIns="0" tIns="83484" rIns="0" bIns="0" rtlCol="0">
            <a:spAutoFit/>
          </a:bodyPr>
          <a:lstStyle/>
          <a:p>
            <a:pPr marL="313781" indent="-303135">
              <a:spcBef>
                <a:spcPts val="657"/>
              </a:spcBef>
              <a:buChar char="•"/>
              <a:tabLst>
                <a:tab pos="313781" algn="l"/>
                <a:tab pos="314342" algn="l"/>
              </a:tabLst>
            </a:pPr>
            <a:r>
              <a:rPr sz="2206" dirty="0">
                <a:latin typeface="Garamond" panose="02020404030301010803" pitchFamily="18" charset="0"/>
                <a:cs typeface="Arial"/>
              </a:rPr>
              <a:t>Determine if any of the locations had a flower</a:t>
            </a:r>
            <a:endParaRPr lang="en-US" sz="2206" dirty="0">
              <a:latin typeface="Garamond" panose="02020404030301010803" pitchFamily="18" charset="0"/>
              <a:cs typeface="Arial"/>
            </a:endParaRPr>
          </a:p>
          <a:p>
            <a:pPr marL="770981" lvl="1" indent="-303135">
              <a:spcBef>
                <a:spcPts val="657"/>
              </a:spcBef>
              <a:buChar char="•"/>
              <a:tabLst>
                <a:tab pos="313781" algn="l"/>
                <a:tab pos="314342" algn="l"/>
              </a:tabLst>
            </a:pPr>
            <a:r>
              <a:rPr sz="2000" dirty="0">
                <a:latin typeface="Garamond" panose="02020404030301010803" pitchFamily="18" charset="0"/>
                <a:cs typeface="Arial"/>
              </a:rPr>
              <a:t>Each dot in the right represents the output of the </a:t>
            </a:r>
            <a:r>
              <a:rPr lang="en-US" sz="2000" dirty="0">
                <a:latin typeface="Garamond" panose="02020404030301010803" pitchFamily="18" charset="0"/>
                <a:cs typeface="Arial"/>
              </a:rPr>
              <a:t>NN</a:t>
            </a:r>
            <a:r>
              <a:rPr sz="2000" dirty="0">
                <a:latin typeface="Garamond" panose="02020404030301010803" pitchFamily="18" charset="0"/>
                <a:cs typeface="Arial"/>
              </a:rPr>
              <a:t> when it classifies one location in the input figure</a:t>
            </a:r>
          </a:p>
          <a:p>
            <a:pPr marL="757540" indent="-342900">
              <a:spcBef>
                <a:spcPts val="437"/>
              </a:spcBef>
              <a:buFont typeface="Arial" panose="020B0604020202020204" pitchFamily="34" charset="0"/>
              <a:buChar char="•"/>
              <a:tabLst>
                <a:tab pos="667346" algn="l"/>
              </a:tabLst>
            </a:pPr>
            <a:r>
              <a:rPr sz="2000" dirty="0">
                <a:latin typeface="Garamond" panose="02020404030301010803" pitchFamily="18" charset="0"/>
                <a:cs typeface="Arial"/>
              </a:rPr>
              <a:t>Look at the maximum value</a:t>
            </a:r>
            <a:endParaRPr lang="en-US" sz="2000" dirty="0">
              <a:latin typeface="Garamond" panose="02020404030301010803" pitchFamily="18" charset="0"/>
              <a:cs typeface="Arial"/>
            </a:endParaRPr>
          </a:p>
          <a:p>
            <a:pPr marL="757540" indent="-342900">
              <a:spcBef>
                <a:spcPts val="437"/>
              </a:spcBef>
              <a:buFont typeface="Arial" panose="020B0604020202020204" pitchFamily="34" charset="0"/>
              <a:buChar char="•"/>
              <a:tabLst>
                <a:tab pos="667346" algn="l"/>
              </a:tabLst>
            </a:pPr>
            <a:r>
              <a:rPr lang="en-US" sz="2000" dirty="0">
                <a:latin typeface="Garamond" panose="02020404030301010803" pitchFamily="18" charset="0"/>
                <a:cs typeface="Arial"/>
              </a:rPr>
              <a:t>Or pass it through a simple NN (e.g. linear combination + </a:t>
            </a:r>
            <a:r>
              <a:rPr lang="en-US" sz="2000" dirty="0" err="1">
                <a:latin typeface="Garamond" panose="02020404030301010803" pitchFamily="18" charset="0"/>
                <a:cs typeface="Arial"/>
              </a:rPr>
              <a:t>softmax</a:t>
            </a:r>
            <a:r>
              <a:rPr lang="en-US" sz="2000" dirty="0">
                <a:latin typeface="Garamond" panose="02020404030301010803" pitchFamily="18" charset="0"/>
                <a:cs typeface="Arial"/>
              </a:rPr>
              <a:t>)</a:t>
            </a:r>
            <a:endParaRPr sz="2000" dirty="0">
              <a:latin typeface="Garamond" panose="02020404030301010803" pitchFamily="18" charset="0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66451" y="1461695"/>
            <a:ext cx="6208618" cy="2715185"/>
            <a:chOff x="1962911" y="1656588"/>
            <a:chExt cx="7036434" cy="3077210"/>
          </a:xfrm>
        </p:grpSpPr>
        <p:sp>
          <p:nvSpPr>
            <p:cNvPr id="6" name="object 6"/>
            <p:cNvSpPr/>
            <p:nvPr/>
          </p:nvSpPr>
          <p:spPr>
            <a:xfrm>
              <a:off x="1981199" y="2133600"/>
              <a:ext cx="2743200" cy="2286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962911" y="1656588"/>
              <a:ext cx="7036308" cy="30769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981187" y="1688591"/>
              <a:ext cx="2853055" cy="870585"/>
            </a:xfrm>
            <a:custGeom>
              <a:avLst/>
              <a:gdLst/>
              <a:ahLst/>
              <a:cxnLst/>
              <a:rect l="l" t="t" r="r" b="b"/>
              <a:pathLst>
                <a:path w="2853054" h="870585">
                  <a:moveTo>
                    <a:pt x="2849892" y="816876"/>
                  </a:moveTo>
                  <a:lnTo>
                    <a:pt x="2761500" y="762012"/>
                  </a:lnTo>
                  <a:lnTo>
                    <a:pt x="2756928" y="758964"/>
                  </a:lnTo>
                  <a:lnTo>
                    <a:pt x="2750832" y="760488"/>
                  </a:lnTo>
                  <a:lnTo>
                    <a:pt x="2744736" y="769632"/>
                  </a:lnTo>
                  <a:lnTo>
                    <a:pt x="2746260" y="775728"/>
                  </a:lnTo>
                  <a:lnTo>
                    <a:pt x="2750832" y="778776"/>
                  </a:lnTo>
                  <a:lnTo>
                    <a:pt x="2796502" y="806729"/>
                  </a:lnTo>
                  <a:lnTo>
                    <a:pt x="458736" y="740664"/>
                  </a:lnTo>
                  <a:lnTo>
                    <a:pt x="457200" y="760488"/>
                  </a:lnTo>
                  <a:lnTo>
                    <a:pt x="2797162" y="825068"/>
                  </a:lnTo>
                  <a:lnTo>
                    <a:pt x="2749308" y="850404"/>
                  </a:lnTo>
                  <a:lnTo>
                    <a:pt x="2744736" y="853452"/>
                  </a:lnTo>
                  <a:lnTo>
                    <a:pt x="2743212" y="859548"/>
                  </a:lnTo>
                  <a:lnTo>
                    <a:pt x="2746260" y="864120"/>
                  </a:lnTo>
                  <a:lnTo>
                    <a:pt x="2747784" y="868692"/>
                  </a:lnTo>
                  <a:lnTo>
                    <a:pt x="2753880" y="870216"/>
                  </a:lnTo>
                  <a:lnTo>
                    <a:pt x="2758452" y="867168"/>
                  </a:lnTo>
                  <a:lnTo>
                    <a:pt x="2833255" y="826020"/>
                  </a:lnTo>
                  <a:lnTo>
                    <a:pt x="2849892" y="816876"/>
                  </a:lnTo>
                  <a:close/>
                </a:path>
                <a:path w="2853054" h="870585">
                  <a:moveTo>
                    <a:pt x="2849892" y="437388"/>
                  </a:moveTo>
                  <a:lnTo>
                    <a:pt x="2835605" y="429768"/>
                  </a:lnTo>
                  <a:lnTo>
                    <a:pt x="2758452" y="388620"/>
                  </a:lnTo>
                  <a:lnTo>
                    <a:pt x="2753880" y="385572"/>
                  </a:lnTo>
                  <a:lnTo>
                    <a:pt x="2747784" y="388620"/>
                  </a:lnTo>
                  <a:lnTo>
                    <a:pt x="2744736" y="393192"/>
                  </a:lnTo>
                  <a:lnTo>
                    <a:pt x="2743212" y="397764"/>
                  </a:lnTo>
                  <a:lnTo>
                    <a:pt x="2744736" y="402336"/>
                  </a:lnTo>
                  <a:lnTo>
                    <a:pt x="2749308" y="405384"/>
                  </a:lnTo>
                  <a:lnTo>
                    <a:pt x="2797695" y="431012"/>
                  </a:lnTo>
                  <a:lnTo>
                    <a:pt x="152400" y="527304"/>
                  </a:lnTo>
                  <a:lnTo>
                    <a:pt x="153936" y="545592"/>
                  </a:lnTo>
                  <a:lnTo>
                    <a:pt x="2797632" y="449300"/>
                  </a:lnTo>
                  <a:lnTo>
                    <a:pt x="2752356" y="478536"/>
                  </a:lnTo>
                  <a:lnTo>
                    <a:pt x="2747784" y="480060"/>
                  </a:lnTo>
                  <a:lnTo>
                    <a:pt x="2746260" y="486156"/>
                  </a:lnTo>
                  <a:lnTo>
                    <a:pt x="2749308" y="490728"/>
                  </a:lnTo>
                  <a:lnTo>
                    <a:pt x="2750832" y="495300"/>
                  </a:lnTo>
                  <a:lnTo>
                    <a:pt x="2756928" y="496824"/>
                  </a:lnTo>
                  <a:lnTo>
                    <a:pt x="2761500" y="493776"/>
                  </a:lnTo>
                  <a:lnTo>
                    <a:pt x="2849892" y="437388"/>
                  </a:lnTo>
                  <a:close/>
                </a:path>
                <a:path w="2853054" h="870585">
                  <a:moveTo>
                    <a:pt x="2852940" y="35052"/>
                  </a:moveTo>
                  <a:lnTo>
                    <a:pt x="2845117" y="32004"/>
                  </a:lnTo>
                  <a:lnTo>
                    <a:pt x="2763024" y="0"/>
                  </a:lnTo>
                  <a:lnTo>
                    <a:pt x="2756928" y="0"/>
                  </a:lnTo>
                  <a:lnTo>
                    <a:pt x="2756928" y="3048"/>
                  </a:lnTo>
                  <a:lnTo>
                    <a:pt x="2755404" y="6096"/>
                  </a:lnTo>
                  <a:lnTo>
                    <a:pt x="2758452" y="9144"/>
                  </a:lnTo>
                  <a:lnTo>
                    <a:pt x="2824657" y="34899"/>
                  </a:lnTo>
                  <a:lnTo>
                    <a:pt x="0" y="498348"/>
                  </a:lnTo>
                  <a:lnTo>
                    <a:pt x="1536" y="507492"/>
                  </a:lnTo>
                  <a:lnTo>
                    <a:pt x="2826093" y="44056"/>
                  </a:lnTo>
                  <a:lnTo>
                    <a:pt x="2772168" y="88392"/>
                  </a:lnTo>
                  <a:lnTo>
                    <a:pt x="2770644" y="89916"/>
                  </a:lnTo>
                  <a:lnTo>
                    <a:pt x="2769120" y="92964"/>
                  </a:lnTo>
                  <a:lnTo>
                    <a:pt x="2773692" y="97536"/>
                  </a:lnTo>
                  <a:lnTo>
                    <a:pt x="2776740" y="97536"/>
                  </a:lnTo>
                  <a:lnTo>
                    <a:pt x="2778264" y="96012"/>
                  </a:lnTo>
                  <a:lnTo>
                    <a:pt x="2852940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6159D5-C582-44AB-A0CD-26559823A0FB}"/>
              </a:ext>
            </a:extLst>
          </p:cNvPr>
          <p:cNvSpPr txBox="1"/>
          <p:nvPr/>
        </p:nvSpPr>
        <p:spPr>
          <a:xfrm>
            <a:off x="0" y="6604084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>
                <a:latin typeface="Garamond" panose="02020404030301010803" pitchFamily="18" charset="0"/>
              </a:rPr>
              <a:t>Adapted from </a:t>
            </a: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010813" y="5113409"/>
            <a:ext cx="7153344" cy="11209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14079">
              <a:lnSpc>
                <a:spcPts val="2744"/>
              </a:lnSpc>
              <a:spcBef>
                <a:spcPts val="88"/>
              </a:spcBef>
              <a:tabLst>
                <a:tab pos="1943204" algn="l"/>
                <a:tab pos="3578229" algn="l"/>
              </a:tabLst>
            </a:pPr>
            <a:r>
              <a:rPr sz="2294" dirty="0">
                <a:latin typeface="Garamond" panose="02020404030301010803" pitchFamily="18" charset="0"/>
                <a:cs typeface="Arial"/>
              </a:rPr>
              <a:t>– Assume</a:t>
            </a:r>
            <a:r>
              <a:rPr lang="en-US" sz="2294" dirty="0">
                <a:latin typeface="Garamond" panose="02020404030301010803" pitchFamily="18" charset="0"/>
                <a:cs typeface="Arial"/>
              </a:rPr>
              <a:t> </a:t>
            </a:r>
            <a:r>
              <a:rPr lang="en-US" sz="2294" i="1" dirty="0">
                <a:latin typeface="Garamond" panose="02020404030301010803" pitchFamily="18" charset="0"/>
                <a:cs typeface="Arial"/>
              </a:rPr>
              <a:t>N </a:t>
            </a:r>
            <a:r>
              <a:rPr sz="2294" dirty="0">
                <a:latin typeface="Garamond" panose="02020404030301010803" pitchFamily="18" charset="0"/>
                <a:cs typeface="Arial"/>
              </a:rPr>
              <a:t>inputs and</a:t>
            </a:r>
            <a:r>
              <a:rPr lang="en-US" sz="2294" dirty="0">
                <a:latin typeface="Garamond" panose="02020404030301010803" pitchFamily="18" charset="0"/>
                <a:cs typeface="Arial"/>
              </a:rPr>
              <a:t> </a:t>
            </a:r>
            <a:r>
              <a:rPr lang="en-US" sz="2294" i="1" dirty="0">
                <a:latin typeface="Garamond" panose="02020404030301010803" pitchFamily="18" charset="0"/>
                <a:cs typeface="Arial"/>
              </a:rPr>
              <a:t>M </a:t>
            </a:r>
            <a:r>
              <a:rPr sz="2294" dirty="0">
                <a:latin typeface="Garamond" panose="02020404030301010803" pitchFamily="18" charset="0"/>
                <a:cs typeface="Arial"/>
              </a:rPr>
              <a:t>outputs</a:t>
            </a:r>
          </a:p>
          <a:p>
            <a:pPr marL="313221" indent="-302575">
              <a:lnSpc>
                <a:spcPts val="3168"/>
              </a:lnSpc>
              <a:buChar char="•"/>
              <a:tabLst>
                <a:tab pos="313221" algn="l"/>
                <a:tab pos="313781" algn="l"/>
              </a:tabLst>
            </a:pPr>
            <a:r>
              <a:rPr sz="2647" dirty="0">
                <a:latin typeface="Garamond" panose="02020404030301010803" pitchFamily="18" charset="0"/>
                <a:cs typeface="Arial"/>
              </a:rPr>
              <a:t>The weights matrix is a full</a:t>
            </a:r>
            <a:r>
              <a:rPr lang="en-US" sz="2647" dirty="0">
                <a:latin typeface="Garamond" panose="02020404030301010803" pitchFamily="18" charset="0"/>
                <a:cs typeface="Arial"/>
              </a:rPr>
              <a:t> </a:t>
            </a:r>
            <a:r>
              <a:rPr lang="en-US" sz="2647" i="1" dirty="0">
                <a:latin typeface="Garamond" panose="02020404030301010803" pitchFamily="18" charset="0"/>
                <a:cs typeface="Arial"/>
              </a:rPr>
              <a:t>N x M</a:t>
            </a:r>
            <a:r>
              <a:rPr lang="en-US" sz="2647" dirty="0">
                <a:latin typeface="Garamond" panose="02020404030301010803" pitchFamily="18" charset="0"/>
                <a:cs typeface="Arial"/>
              </a:rPr>
              <a:t> matrix</a:t>
            </a:r>
            <a:endParaRPr sz="2647" dirty="0">
              <a:latin typeface="Garamond" panose="02020404030301010803" pitchFamily="18" charset="0"/>
              <a:cs typeface="Arial"/>
            </a:endParaRPr>
          </a:p>
          <a:p>
            <a:pPr marL="414079">
              <a:spcBef>
                <a:spcPts val="18"/>
              </a:spcBef>
              <a:tabLst>
                <a:tab pos="2396506" algn="l"/>
              </a:tabLst>
            </a:pPr>
            <a:r>
              <a:rPr sz="2294" dirty="0">
                <a:latin typeface="Garamond" panose="02020404030301010803" pitchFamily="18" charset="0"/>
                <a:cs typeface="Arial"/>
              </a:rPr>
              <a:t>– Requiring</a:t>
            </a:r>
            <a:r>
              <a:rPr lang="en-US" sz="2294" dirty="0">
                <a:latin typeface="Garamond" panose="02020404030301010803" pitchFamily="18" charset="0"/>
                <a:cs typeface="Arial"/>
              </a:rPr>
              <a:t> </a:t>
            </a:r>
            <a:r>
              <a:rPr lang="en-US" sz="2294" i="1" dirty="0">
                <a:latin typeface="Garamond" panose="02020404030301010803" pitchFamily="18" charset="0"/>
                <a:cs typeface="Arial"/>
              </a:rPr>
              <a:t>N*M </a:t>
            </a:r>
            <a:r>
              <a:rPr sz="2294" dirty="0">
                <a:latin typeface="Garamond" panose="02020404030301010803" pitchFamily="18" charset="0"/>
                <a:cs typeface="Arial"/>
              </a:rPr>
              <a:t>unique parameters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218" y="522039"/>
            <a:ext cx="3857564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Regular 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814" y="4708713"/>
            <a:ext cx="4923071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indent="-302575">
              <a:spcBef>
                <a:spcPts val="88"/>
              </a:spcBef>
              <a:buChar char="•"/>
              <a:tabLst>
                <a:tab pos="313221" algn="l"/>
                <a:tab pos="313781" algn="l"/>
              </a:tabLst>
            </a:pPr>
            <a:r>
              <a:rPr sz="2647" dirty="0">
                <a:latin typeface="Garamond" panose="02020404030301010803" pitchFamily="18" charset="0"/>
                <a:cs typeface="Arial"/>
              </a:rPr>
              <a:t>Consider the first layer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790687" y="1949824"/>
            <a:ext cx="3033993" cy="1433793"/>
            <a:chOff x="743712" y="2209800"/>
            <a:chExt cx="3438525" cy="1624965"/>
          </a:xfrm>
        </p:grpSpPr>
        <p:sp>
          <p:nvSpPr>
            <p:cNvPr id="14" name="object 14"/>
            <p:cNvSpPr/>
            <p:nvPr/>
          </p:nvSpPr>
          <p:spPr>
            <a:xfrm>
              <a:off x="743712" y="2209800"/>
              <a:ext cx="3438143" cy="16245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479547" y="3223260"/>
              <a:ext cx="536575" cy="288290"/>
            </a:xfrm>
            <a:custGeom>
              <a:avLst/>
              <a:gdLst/>
              <a:ahLst/>
              <a:cxnLst/>
              <a:rect l="l" t="t" r="r" b="b"/>
              <a:pathLst>
                <a:path w="536575" h="288289">
                  <a:moveTo>
                    <a:pt x="536447" y="288036"/>
                  </a:moveTo>
                  <a:lnTo>
                    <a:pt x="0" y="288036"/>
                  </a:lnTo>
                  <a:lnTo>
                    <a:pt x="0" y="0"/>
                  </a:lnTo>
                  <a:lnTo>
                    <a:pt x="536447" y="0"/>
                  </a:lnTo>
                  <a:lnTo>
                    <a:pt x="536447" y="2880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520219" y="3297936"/>
              <a:ext cx="203644" cy="1539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22307" y="2844053"/>
            <a:ext cx="47344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733">
              <a:lnSpc>
                <a:spcPts val="1227"/>
              </a:lnSpc>
            </a:pPr>
            <a:r>
              <a:rPr sz="1147" spc="4" dirty="0">
                <a:latin typeface="DejaVu Sans"/>
                <a:cs typeface="DejaVu Sans"/>
              </a:rPr>
              <a:t>(1)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97881" y="2892462"/>
            <a:ext cx="179686" cy="135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80716" y="2793888"/>
            <a:ext cx="468406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456664" algn="l"/>
              </a:tabLst>
            </a:pPr>
            <a:r>
              <a:rPr sz="1147" spc="4" dirty="0">
                <a:latin typeface="DejaVu Sans"/>
                <a:cs typeface="DejaVu Sans"/>
              </a:rPr>
              <a:t>(1) </a:t>
            </a:r>
            <a:r>
              <a:rPr sz="1147" spc="-115" dirty="0">
                <a:latin typeface="DejaVu Sans"/>
                <a:cs typeface="DejaVu Sans"/>
              </a:rPr>
              <a:t> </a:t>
            </a:r>
            <a:r>
              <a:rPr sz="1147" u="dbl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47" u="dbl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47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580069" y="2073536"/>
            <a:ext cx="224678" cy="1767167"/>
            <a:chOff x="5038344" y="2350007"/>
            <a:chExt cx="254635" cy="2002789"/>
          </a:xfrm>
        </p:grpSpPr>
        <p:sp>
          <p:nvSpPr>
            <p:cNvPr id="21" name="object 21"/>
            <p:cNvSpPr/>
            <p:nvPr/>
          </p:nvSpPr>
          <p:spPr>
            <a:xfrm>
              <a:off x="5038344" y="2378963"/>
              <a:ext cx="67310" cy="1973580"/>
            </a:xfrm>
            <a:custGeom>
              <a:avLst/>
              <a:gdLst/>
              <a:ahLst/>
              <a:cxnLst/>
              <a:rect l="l" t="t" r="r" b="b"/>
              <a:pathLst>
                <a:path w="67310" h="1973579">
                  <a:moveTo>
                    <a:pt x="6705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964690"/>
                  </a:lnTo>
                  <a:lnTo>
                    <a:pt x="0" y="1973580"/>
                  </a:lnTo>
                  <a:lnTo>
                    <a:pt x="67056" y="1973580"/>
                  </a:lnTo>
                  <a:lnTo>
                    <a:pt x="67056" y="1964690"/>
                  </a:lnTo>
                  <a:lnTo>
                    <a:pt x="22860" y="1964690"/>
                  </a:lnTo>
                  <a:lnTo>
                    <a:pt x="22860" y="10160"/>
                  </a:lnTo>
                  <a:lnTo>
                    <a:pt x="67056" y="10160"/>
                  </a:lnTo>
                  <a:lnTo>
                    <a:pt x="670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131308" y="2350007"/>
              <a:ext cx="159543" cy="1082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129784" y="2618231"/>
              <a:ext cx="159543" cy="1082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129784" y="2886455"/>
              <a:ext cx="159543" cy="1082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132832" y="3153155"/>
              <a:ext cx="159543" cy="1082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26" name="object 26"/>
          <p:cNvSpPr/>
          <p:nvPr/>
        </p:nvSpPr>
        <p:spPr>
          <a:xfrm>
            <a:off x="8354658" y="2099085"/>
            <a:ext cx="59391" cy="1741394"/>
          </a:xfrm>
          <a:custGeom>
            <a:avLst/>
            <a:gdLst/>
            <a:ahLst/>
            <a:cxnLst/>
            <a:rect l="l" t="t" r="r" b="b"/>
            <a:pathLst>
              <a:path w="67309" h="1973579">
                <a:moveTo>
                  <a:pt x="67056" y="0"/>
                </a:moveTo>
                <a:lnTo>
                  <a:pt x="0" y="0"/>
                </a:lnTo>
                <a:lnTo>
                  <a:pt x="0" y="10160"/>
                </a:lnTo>
                <a:lnTo>
                  <a:pt x="42672" y="10160"/>
                </a:lnTo>
                <a:lnTo>
                  <a:pt x="42672" y="1964690"/>
                </a:lnTo>
                <a:lnTo>
                  <a:pt x="0" y="1964690"/>
                </a:lnTo>
                <a:lnTo>
                  <a:pt x="0" y="1973580"/>
                </a:lnTo>
                <a:lnTo>
                  <a:pt x="67056" y="1973580"/>
                </a:lnTo>
                <a:lnTo>
                  <a:pt x="67056" y="1964690"/>
                </a:lnTo>
                <a:lnTo>
                  <a:pt x="67056" y="10160"/>
                </a:lnTo>
                <a:lnTo>
                  <a:pt x="67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10736" y="2073536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58030" y="2073536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06670" y="2073536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48587" y="209774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22416" y="209774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596244" y="209774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976796" y="2073536"/>
            <a:ext cx="140773" cy="95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08046" y="2310205"/>
            <a:ext cx="140773" cy="95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56686" y="2310205"/>
            <a:ext cx="140773" cy="954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03981" y="2310205"/>
            <a:ext cx="140773" cy="954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48587" y="2334410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222416" y="2334410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596244" y="2334410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74106" y="2310205"/>
            <a:ext cx="140773" cy="954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08046" y="2546872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756686" y="2546872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03981" y="2546872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848587" y="2571078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22416" y="2571078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596244" y="2571078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974106" y="2546872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210736" y="2782196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59375" y="2782196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306670" y="2782196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848587" y="280640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22416" y="280640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596244" y="2806401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976796" y="2782196"/>
            <a:ext cx="140773" cy="95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4765858" y="2094179"/>
          <a:ext cx="3637429" cy="856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336">
                <a:tc>
                  <a:txBody>
                    <a:bodyPr/>
                    <a:lstStyle/>
                    <a:p>
                      <a:pPr marL="33020">
                        <a:lnSpc>
                          <a:spcPts val="1290"/>
                        </a:lnSpc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11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100" spc="-75" dirty="0">
                          <a:latin typeface="DejaVu Sans"/>
                          <a:cs typeface="DejaVu Sans"/>
                        </a:rPr>
                        <a:t>12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13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ts val="1290"/>
                        </a:lnSpc>
                      </a:pPr>
                      <a:r>
                        <a:rPr sz="1100" spc="-75" dirty="0">
                          <a:latin typeface="DejaVu Sans"/>
                          <a:cs typeface="DejaVu Sans"/>
                        </a:rPr>
                        <a:t>14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290"/>
                        </a:lnSpc>
                      </a:pPr>
                      <a:r>
                        <a:rPr sz="1100" spc="-15" dirty="0">
                          <a:latin typeface="DejaVu Sans"/>
                          <a:cs typeface="DejaVu Sans"/>
                        </a:rPr>
                        <a:t>1</a:t>
                      </a:r>
                      <a:r>
                        <a:rPr sz="1100" dirty="0">
                          <a:latin typeface="DejaVu Sans"/>
                          <a:cs typeface="DejaVu Sans"/>
                        </a:rPr>
                        <a:t>M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46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21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22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23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24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dirty="0">
                          <a:latin typeface="DejaVu Sans"/>
                          <a:cs typeface="DejaVu Sans"/>
                        </a:rPr>
                        <a:t>2M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99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31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32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33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34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dirty="0">
                          <a:latin typeface="DejaVu Sans"/>
                          <a:cs typeface="DejaVu Sans"/>
                        </a:rPr>
                        <a:t>3M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344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686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  <a:spcBef>
                          <a:spcPts val="114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41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288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  <a:spcBef>
                          <a:spcPts val="114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42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288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  <a:spcBef>
                          <a:spcPts val="114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43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2886" marB="0"/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ts val="1495"/>
                        </a:lnSpc>
                        <a:spcBef>
                          <a:spcPts val="114"/>
                        </a:spcBef>
                      </a:pPr>
                      <a:r>
                        <a:rPr sz="1100" spc="-65" dirty="0">
                          <a:latin typeface="DejaVu Sans"/>
                          <a:cs typeface="DejaVu Sans"/>
                        </a:rPr>
                        <a:t>44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2886" marB="0"/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1495"/>
                        </a:lnSpc>
                        <a:spcBef>
                          <a:spcPts val="114"/>
                        </a:spcBef>
                      </a:pPr>
                      <a:r>
                        <a:rPr sz="1100" dirty="0">
                          <a:latin typeface="DejaVu Sans"/>
                          <a:cs typeface="DejaVu Sans"/>
                        </a:rPr>
                        <a:t>4M</a:t>
                      </a:r>
                      <a:endParaRPr sz="1100">
                        <a:latin typeface="DejaVu Sans"/>
                        <a:cs typeface="DejaVu Sans"/>
                      </a:endParaRPr>
                    </a:p>
                  </a:txBody>
                  <a:tcPr marL="0" marR="0" marT="12886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4647303" y="2983902"/>
            <a:ext cx="180415" cy="840441"/>
            <a:chOff x="5114544" y="3381755"/>
            <a:chExt cx="204470" cy="952500"/>
          </a:xfrm>
        </p:grpSpPr>
        <p:sp>
          <p:nvSpPr>
            <p:cNvPr id="57" name="object 57"/>
            <p:cNvSpPr/>
            <p:nvPr/>
          </p:nvSpPr>
          <p:spPr>
            <a:xfrm>
              <a:off x="5291315" y="3381755"/>
              <a:ext cx="27940" cy="684530"/>
            </a:xfrm>
            <a:custGeom>
              <a:avLst/>
              <a:gdLst/>
              <a:ahLst/>
              <a:cxnLst/>
              <a:rect l="l" t="t" r="r" b="b"/>
              <a:pathLst>
                <a:path w="27939" h="684529">
                  <a:moveTo>
                    <a:pt x="27444" y="665708"/>
                  </a:moveTo>
                  <a:lnTo>
                    <a:pt x="13728" y="655332"/>
                  </a:lnTo>
                  <a:lnTo>
                    <a:pt x="9817" y="655421"/>
                  </a:lnTo>
                  <a:lnTo>
                    <a:pt x="6578" y="656856"/>
                  </a:lnTo>
                  <a:lnTo>
                    <a:pt x="3911" y="659523"/>
                  </a:lnTo>
                  <a:lnTo>
                    <a:pt x="1333" y="662279"/>
                  </a:lnTo>
                  <a:lnTo>
                    <a:pt x="0" y="665708"/>
                  </a:lnTo>
                  <a:lnTo>
                    <a:pt x="0" y="674090"/>
                  </a:lnTo>
                  <a:lnTo>
                    <a:pt x="1333" y="677621"/>
                  </a:lnTo>
                  <a:lnTo>
                    <a:pt x="3911" y="680288"/>
                  </a:lnTo>
                  <a:lnTo>
                    <a:pt x="6578" y="682955"/>
                  </a:lnTo>
                  <a:lnTo>
                    <a:pt x="9817" y="684288"/>
                  </a:lnTo>
                  <a:lnTo>
                    <a:pt x="17627" y="684288"/>
                  </a:lnTo>
                  <a:lnTo>
                    <a:pt x="20866" y="682955"/>
                  </a:lnTo>
                  <a:lnTo>
                    <a:pt x="26200" y="677621"/>
                  </a:lnTo>
                  <a:lnTo>
                    <a:pt x="27444" y="674090"/>
                  </a:lnTo>
                  <a:lnTo>
                    <a:pt x="27444" y="665708"/>
                  </a:lnTo>
                  <a:close/>
                </a:path>
                <a:path w="27939" h="684529">
                  <a:moveTo>
                    <a:pt x="27444" y="606272"/>
                  </a:moveTo>
                  <a:lnTo>
                    <a:pt x="13728" y="595896"/>
                  </a:lnTo>
                  <a:lnTo>
                    <a:pt x="9817" y="595985"/>
                  </a:lnTo>
                  <a:lnTo>
                    <a:pt x="6578" y="597420"/>
                  </a:lnTo>
                  <a:lnTo>
                    <a:pt x="3911" y="600087"/>
                  </a:lnTo>
                  <a:lnTo>
                    <a:pt x="1333" y="602843"/>
                  </a:lnTo>
                  <a:lnTo>
                    <a:pt x="0" y="606272"/>
                  </a:lnTo>
                  <a:lnTo>
                    <a:pt x="0" y="614654"/>
                  </a:lnTo>
                  <a:lnTo>
                    <a:pt x="1333" y="618185"/>
                  </a:lnTo>
                  <a:lnTo>
                    <a:pt x="6578" y="623608"/>
                  </a:lnTo>
                  <a:lnTo>
                    <a:pt x="9817" y="624941"/>
                  </a:lnTo>
                  <a:lnTo>
                    <a:pt x="13728" y="624852"/>
                  </a:lnTo>
                  <a:lnTo>
                    <a:pt x="17627" y="624941"/>
                  </a:lnTo>
                  <a:lnTo>
                    <a:pt x="17856" y="624852"/>
                  </a:lnTo>
                  <a:lnTo>
                    <a:pt x="20866" y="623608"/>
                  </a:lnTo>
                  <a:lnTo>
                    <a:pt x="23533" y="620852"/>
                  </a:lnTo>
                  <a:lnTo>
                    <a:pt x="26200" y="618185"/>
                  </a:lnTo>
                  <a:lnTo>
                    <a:pt x="27444" y="614654"/>
                  </a:lnTo>
                  <a:lnTo>
                    <a:pt x="27444" y="606272"/>
                  </a:lnTo>
                  <a:close/>
                </a:path>
                <a:path w="27939" h="684529">
                  <a:moveTo>
                    <a:pt x="27444" y="546836"/>
                  </a:moveTo>
                  <a:lnTo>
                    <a:pt x="13728" y="536448"/>
                  </a:lnTo>
                  <a:lnTo>
                    <a:pt x="9817" y="536549"/>
                  </a:lnTo>
                  <a:lnTo>
                    <a:pt x="6578" y="537972"/>
                  </a:lnTo>
                  <a:lnTo>
                    <a:pt x="3911" y="540639"/>
                  </a:lnTo>
                  <a:lnTo>
                    <a:pt x="1333" y="543407"/>
                  </a:lnTo>
                  <a:lnTo>
                    <a:pt x="0" y="546836"/>
                  </a:lnTo>
                  <a:lnTo>
                    <a:pt x="0" y="555218"/>
                  </a:lnTo>
                  <a:lnTo>
                    <a:pt x="1333" y="558736"/>
                  </a:lnTo>
                  <a:lnTo>
                    <a:pt x="6578" y="564172"/>
                  </a:lnTo>
                  <a:lnTo>
                    <a:pt x="9817" y="565505"/>
                  </a:lnTo>
                  <a:lnTo>
                    <a:pt x="13728" y="565404"/>
                  </a:lnTo>
                  <a:lnTo>
                    <a:pt x="17627" y="565505"/>
                  </a:lnTo>
                  <a:lnTo>
                    <a:pt x="17856" y="565404"/>
                  </a:lnTo>
                  <a:lnTo>
                    <a:pt x="20866" y="564172"/>
                  </a:lnTo>
                  <a:lnTo>
                    <a:pt x="23533" y="561403"/>
                  </a:lnTo>
                  <a:lnTo>
                    <a:pt x="26200" y="558736"/>
                  </a:lnTo>
                  <a:lnTo>
                    <a:pt x="27444" y="555218"/>
                  </a:lnTo>
                  <a:lnTo>
                    <a:pt x="27444" y="546836"/>
                  </a:lnTo>
                  <a:close/>
                </a:path>
                <a:path w="27939" h="684529">
                  <a:moveTo>
                    <a:pt x="27444" y="397484"/>
                  </a:moveTo>
                  <a:lnTo>
                    <a:pt x="13728" y="387108"/>
                  </a:lnTo>
                  <a:lnTo>
                    <a:pt x="9817" y="387197"/>
                  </a:lnTo>
                  <a:lnTo>
                    <a:pt x="6578" y="388632"/>
                  </a:lnTo>
                  <a:lnTo>
                    <a:pt x="3911" y="391299"/>
                  </a:lnTo>
                  <a:lnTo>
                    <a:pt x="1333" y="394055"/>
                  </a:lnTo>
                  <a:lnTo>
                    <a:pt x="0" y="397484"/>
                  </a:lnTo>
                  <a:lnTo>
                    <a:pt x="0" y="405866"/>
                  </a:lnTo>
                  <a:lnTo>
                    <a:pt x="1333" y="409397"/>
                  </a:lnTo>
                  <a:lnTo>
                    <a:pt x="3911" y="412064"/>
                  </a:lnTo>
                  <a:lnTo>
                    <a:pt x="6578" y="414731"/>
                  </a:lnTo>
                  <a:lnTo>
                    <a:pt x="9817" y="416064"/>
                  </a:lnTo>
                  <a:lnTo>
                    <a:pt x="17627" y="416064"/>
                  </a:lnTo>
                  <a:lnTo>
                    <a:pt x="20866" y="414731"/>
                  </a:lnTo>
                  <a:lnTo>
                    <a:pt x="26200" y="409397"/>
                  </a:lnTo>
                  <a:lnTo>
                    <a:pt x="27444" y="405866"/>
                  </a:lnTo>
                  <a:lnTo>
                    <a:pt x="27444" y="397484"/>
                  </a:lnTo>
                  <a:close/>
                </a:path>
                <a:path w="27939" h="684529">
                  <a:moveTo>
                    <a:pt x="27444" y="338048"/>
                  </a:moveTo>
                  <a:lnTo>
                    <a:pt x="13728" y="327672"/>
                  </a:lnTo>
                  <a:lnTo>
                    <a:pt x="9817" y="327761"/>
                  </a:lnTo>
                  <a:lnTo>
                    <a:pt x="6578" y="329196"/>
                  </a:lnTo>
                  <a:lnTo>
                    <a:pt x="3911" y="331863"/>
                  </a:lnTo>
                  <a:lnTo>
                    <a:pt x="1333" y="334619"/>
                  </a:lnTo>
                  <a:lnTo>
                    <a:pt x="0" y="338048"/>
                  </a:lnTo>
                  <a:lnTo>
                    <a:pt x="0" y="346430"/>
                  </a:lnTo>
                  <a:lnTo>
                    <a:pt x="1333" y="349961"/>
                  </a:lnTo>
                  <a:lnTo>
                    <a:pt x="6578" y="355384"/>
                  </a:lnTo>
                  <a:lnTo>
                    <a:pt x="9817" y="356717"/>
                  </a:lnTo>
                  <a:lnTo>
                    <a:pt x="13728" y="356628"/>
                  </a:lnTo>
                  <a:lnTo>
                    <a:pt x="17627" y="356717"/>
                  </a:lnTo>
                  <a:lnTo>
                    <a:pt x="17856" y="356628"/>
                  </a:lnTo>
                  <a:lnTo>
                    <a:pt x="20866" y="355384"/>
                  </a:lnTo>
                  <a:lnTo>
                    <a:pt x="23533" y="352628"/>
                  </a:lnTo>
                  <a:lnTo>
                    <a:pt x="26200" y="349961"/>
                  </a:lnTo>
                  <a:lnTo>
                    <a:pt x="27444" y="346430"/>
                  </a:lnTo>
                  <a:lnTo>
                    <a:pt x="27444" y="338048"/>
                  </a:lnTo>
                  <a:close/>
                </a:path>
                <a:path w="27939" h="684529">
                  <a:moveTo>
                    <a:pt x="27444" y="278612"/>
                  </a:moveTo>
                  <a:lnTo>
                    <a:pt x="13728" y="268224"/>
                  </a:lnTo>
                  <a:lnTo>
                    <a:pt x="9817" y="268325"/>
                  </a:lnTo>
                  <a:lnTo>
                    <a:pt x="6578" y="269748"/>
                  </a:lnTo>
                  <a:lnTo>
                    <a:pt x="3911" y="272415"/>
                  </a:lnTo>
                  <a:lnTo>
                    <a:pt x="1333" y="275183"/>
                  </a:lnTo>
                  <a:lnTo>
                    <a:pt x="0" y="278612"/>
                  </a:lnTo>
                  <a:lnTo>
                    <a:pt x="0" y="286994"/>
                  </a:lnTo>
                  <a:lnTo>
                    <a:pt x="1333" y="290512"/>
                  </a:lnTo>
                  <a:lnTo>
                    <a:pt x="6578" y="295948"/>
                  </a:lnTo>
                  <a:lnTo>
                    <a:pt x="9817" y="297281"/>
                  </a:lnTo>
                  <a:lnTo>
                    <a:pt x="13728" y="297180"/>
                  </a:lnTo>
                  <a:lnTo>
                    <a:pt x="17627" y="297281"/>
                  </a:lnTo>
                  <a:lnTo>
                    <a:pt x="17856" y="297180"/>
                  </a:lnTo>
                  <a:lnTo>
                    <a:pt x="20866" y="295948"/>
                  </a:lnTo>
                  <a:lnTo>
                    <a:pt x="23533" y="293179"/>
                  </a:lnTo>
                  <a:lnTo>
                    <a:pt x="26200" y="290512"/>
                  </a:lnTo>
                  <a:lnTo>
                    <a:pt x="27444" y="286994"/>
                  </a:lnTo>
                  <a:lnTo>
                    <a:pt x="27444" y="278612"/>
                  </a:lnTo>
                  <a:close/>
                </a:path>
                <a:path w="27939" h="684529">
                  <a:moveTo>
                    <a:pt x="27444" y="129260"/>
                  </a:moveTo>
                  <a:lnTo>
                    <a:pt x="13728" y="118884"/>
                  </a:lnTo>
                  <a:lnTo>
                    <a:pt x="9817" y="118973"/>
                  </a:lnTo>
                  <a:lnTo>
                    <a:pt x="6578" y="120408"/>
                  </a:lnTo>
                  <a:lnTo>
                    <a:pt x="3911" y="123075"/>
                  </a:lnTo>
                  <a:lnTo>
                    <a:pt x="1333" y="125831"/>
                  </a:lnTo>
                  <a:lnTo>
                    <a:pt x="0" y="129260"/>
                  </a:lnTo>
                  <a:lnTo>
                    <a:pt x="0" y="137642"/>
                  </a:lnTo>
                  <a:lnTo>
                    <a:pt x="1333" y="141173"/>
                  </a:lnTo>
                  <a:lnTo>
                    <a:pt x="3911" y="143840"/>
                  </a:lnTo>
                  <a:lnTo>
                    <a:pt x="6578" y="146507"/>
                  </a:lnTo>
                  <a:lnTo>
                    <a:pt x="9817" y="147840"/>
                  </a:lnTo>
                  <a:lnTo>
                    <a:pt x="17627" y="147840"/>
                  </a:lnTo>
                  <a:lnTo>
                    <a:pt x="20866" y="146507"/>
                  </a:lnTo>
                  <a:lnTo>
                    <a:pt x="26200" y="141173"/>
                  </a:lnTo>
                  <a:lnTo>
                    <a:pt x="27444" y="137642"/>
                  </a:lnTo>
                  <a:lnTo>
                    <a:pt x="27444" y="129260"/>
                  </a:lnTo>
                  <a:close/>
                </a:path>
                <a:path w="27939" h="684529">
                  <a:moveTo>
                    <a:pt x="27444" y="69824"/>
                  </a:moveTo>
                  <a:lnTo>
                    <a:pt x="13728" y="59448"/>
                  </a:lnTo>
                  <a:lnTo>
                    <a:pt x="9817" y="59537"/>
                  </a:lnTo>
                  <a:lnTo>
                    <a:pt x="6578" y="60972"/>
                  </a:lnTo>
                  <a:lnTo>
                    <a:pt x="3911" y="63639"/>
                  </a:lnTo>
                  <a:lnTo>
                    <a:pt x="1333" y="66395"/>
                  </a:lnTo>
                  <a:lnTo>
                    <a:pt x="0" y="69824"/>
                  </a:lnTo>
                  <a:lnTo>
                    <a:pt x="0" y="78206"/>
                  </a:lnTo>
                  <a:lnTo>
                    <a:pt x="1333" y="81737"/>
                  </a:lnTo>
                  <a:lnTo>
                    <a:pt x="6578" y="87160"/>
                  </a:lnTo>
                  <a:lnTo>
                    <a:pt x="9817" y="88493"/>
                  </a:lnTo>
                  <a:lnTo>
                    <a:pt x="13728" y="88404"/>
                  </a:lnTo>
                  <a:lnTo>
                    <a:pt x="17627" y="88493"/>
                  </a:lnTo>
                  <a:lnTo>
                    <a:pt x="17856" y="88404"/>
                  </a:lnTo>
                  <a:lnTo>
                    <a:pt x="20866" y="87160"/>
                  </a:lnTo>
                  <a:lnTo>
                    <a:pt x="23533" y="84404"/>
                  </a:lnTo>
                  <a:lnTo>
                    <a:pt x="26200" y="81737"/>
                  </a:lnTo>
                  <a:lnTo>
                    <a:pt x="27444" y="78206"/>
                  </a:lnTo>
                  <a:lnTo>
                    <a:pt x="27444" y="69824"/>
                  </a:lnTo>
                  <a:close/>
                </a:path>
                <a:path w="27939" h="684529">
                  <a:moveTo>
                    <a:pt x="27444" y="10388"/>
                  </a:moveTo>
                  <a:lnTo>
                    <a:pt x="13728" y="0"/>
                  </a:lnTo>
                  <a:lnTo>
                    <a:pt x="9817" y="101"/>
                  </a:lnTo>
                  <a:lnTo>
                    <a:pt x="6578" y="1524"/>
                  </a:lnTo>
                  <a:lnTo>
                    <a:pt x="3911" y="4191"/>
                  </a:lnTo>
                  <a:lnTo>
                    <a:pt x="1333" y="6959"/>
                  </a:lnTo>
                  <a:lnTo>
                    <a:pt x="0" y="10388"/>
                  </a:lnTo>
                  <a:lnTo>
                    <a:pt x="0" y="18770"/>
                  </a:lnTo>
                  <a:lnTo>
                    <a:pt x="1333" y="22288"/>
                  </a:lnTo>
                  <a:lnTo>
                    <a:pt x="6578" y="27724"/>
                  </a:lnTo>
                  <a:lnTo>
                    <a:pt x="9817" y="29057"/>
                  </a:lnTo>
                  <a:lnTo>
                    <a:pt x="13728" y="28956"/>
                  </a:lnTo>
                  <a:lnTo>
                    <a:pt x="17627" y="29057"/>
                  </a:lnTo>
                  <a:lnTo>
                    <a:pt x="17856" y="28956"/>
                  </a:lnTo>
                  <a:lnTo>
                    <a:pt x="20866" y="27724"/>
                  </a:lnTo>
                  <a:lnTo>
                    <a:pt x="23533" y="24955"/>
                  </a:lnTo>
                  <a:lnTo>
                    <a:pt x="26200" y="22288"/>
                  </a:lnTo>
                  <a:lnTo>
                    <a:pt x="27444" y="18770"/>
                  </a:lnTo>
                  <a:lnTo>
                    <a:pt x="27444" y="10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5114544" y="4226052"/>
              <a:ext cx="159543" cy="1082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59" name="object 59"/>
          <p:cNvSpPr/>
          <p:nvPr/>
        </p:nvSpPr>
        <p:spPr>
          <a:xfrm>
            <a:off x="5350585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39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39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39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39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39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99225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446520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907754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281581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655410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139504" y="2983902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50585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39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39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39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39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39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899225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446520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907754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81581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655410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139504" y="322057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350585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39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39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39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39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39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899225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446520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907754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81581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655410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139504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773278" y="3705590"/>
            <a:ext cx="21907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" dirty="0">
                <a:latin typeface="DejaVu Sans"/>
                <a:cs typeface="DejaVu Sans"/>
              </a:rPr>
              <a:t>N</a:t>
            </a:r>
            <a:r>
              <a:rPr sz="1147" spc="-57" dirty="0">
                <a:latin typeface="DejaVu Sans"/>
                <a:cs typeface="DejaVu Sans"/>
              </a:rPr>
              <a:t>1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195943" y="3728869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321921" y="3705590"/>
            <a:ext cx="21907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" dirty="0">
                <a:latin typeface="DejaVu Sans"/>
                <a:cs typeface="DejaVu Sans"/>
              </a:rPr>
              <a:t>N</a:t>
            </a:r>
            <a:r>
              <a:rPr sz="1147" spc="-57" dirty="0">
                <a:latin typeface="DejaVu Sans"/>
                <a:cs typeface="DejaVu Sans"/>
              </a:rPr>
              <a:t>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743239" y="3728869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869164" y="3705590"/>
            <a:ext cx="21907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" dirty="0">
                <a:latin typeface="DejaVu Sans"/>
                <a:cs typeface="DejaVu Sans"/>
              </a:rPr>
              <a:t>N</a:t>
            </a:r>
            <a:r>
              <a:rPr sz="1147" spc="-57" dirty="0">
                <a:latin typeface="DejaVu Sans"/>
                <a:cs typeface="DejaVu Sans"/>
              </a:rPr>
              <a:t>3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291879" y="3728869"/>
            <a:ext cx="140773" cy="9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417853" y="3705590"/>
            <a:ext cx="219075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" dirty="0">
                <a:latin typeface="DejaVu Sans"/>
                <a:cs typeface="DejaVu Sans"/>
              </a:rPr>
              <a:t>N</a:t>
            </a:r>
            <a:r>
              <a:rPr sz="1147" spc="-57" dirty="0">
                <a:latin typeface="DejaVu Sans"/>
                <a:cs typeface="DejaVu Sans"/>
              </a:rPr>
              <a:t>4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848587" y="3753074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222416" y="3753074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596244" y="3753074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962004" y="3728869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087931" y="3705590"/>
            <a:ext cx="263899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spc="13" dirty="0">
                <a:latin typeface="DejaVu Sans"/>
                <a:cs typeface="DejaVu Sans"/>
              </a:rPr>
              <a:t>N</a:t>
            </a:r>
            <a:r>
              <a:rPr sz="1147" spc="31" dirty="0">
                <a:latin typeface="DejaVu Sans"/>
                <a:cs typeface="DejaVu Sans"/>
              </a:rPr>
              <a:t>M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05970" y="2922046"/>
            <a:ext cx="1380004" cy="1890993"/>
          </a:xfrm>
          <a:custGeom>
            <a:avLst/>
            <a:gdLst/>
            <a:ahLst/>
            <a:cxnLst/>
            <a:rect l="l" t="t" r="r" b="b"/>
            <a:pathLst>
              <a:path w="1564005" h="2143125">
                <a:moveTo>
                  <a:pt x="358140" y="76200"/>
                </a:moveTo>
                <a:lnTo>
                  <a:pt x="357136" y="51116"/>
                </a:lnTo>
                <a:lnTo>
                  <a:pt x="370332" y="50292"/>
                </a:lnTo>
                <a:lnTo>
                  <a:pt x="368808" y="24384"/>
                </a:lnTo>
                <a:lnTo>
                  <a:pt x="356067" y="24384"/>
                </a:lnTo>
                <a:lnTo>
                  <a:pt x="355092" y="0"/>
                </a:lnTo>
                <a:lnTo>
                  <a:pt x="409160" y="24384"/>
                </a:lnTo>
                <a:lnTo>
                  <a:pt x="368808" y="24384"/>
                </a:lnTo>
                <a:lnTo>
                  <a:pt x="356098" y="25154"/>
                </a:lnTo>
                <a:lnTo>
                  <a:pt x="410868" y="25154"/>
                </a:lnTo>
                <a:lnTo>
                  <a:pt x="432816" y="35052"/>
                </a:lnTo>
                <a:lnTo>
                  <a:pt x="358140" y="76200"/>
                </a:lnTo>
                <a:close/>
              </a:path>
              <a:path w="1564005" h="2143125">
                <a:moveTo>
                  <a:pt x="357136" y="51116"/>
                </a:moveTo>
                <a:lnTo>
                  <a:pt x="356098" y="25154"/>
                </a:lnTo>
                <a:lnTo>
                  <a:pt x="368808" y="24384"/>
                </a:lnTo>
                <a:lnTo>
                  <a:pt x="370332" y="50292"/>
                </a:lnTo>
                <a:lnTo>
                  <a:pt x="357136" y="51116"/>
                </a:lnTo>
                <a:close/>
              </a:path>
              <a:path w="1564005" h="2143125">
                <a:moveTo>
                  <a:pt x="1540764" y="2142744"/>
                </a:moveTo>
                <a:lnTo>
                  <a:pt x="1510284" y="2081784"/>
                </a:lnTo>
                <a:lnTo>
                  <a:pt x="1481328" y="2022348"/>
                </a:lnTo>
                <a:lnTo>
                  <a:pt x="1420368" y="1906524"/>
                </a:lnTo>
                <a:lnTo>
                  <a:pt x="1353312" y="1796796"/>
                </a:lnTo>
                <a:lnTo>
                  <a:pt x="1335024" y="1770888"/>
                </a:lnTo>
                <a:lnTo>
                  <a:pt x="1316736" y="1746504"/>
                </a:lnTo>
                <a:lnTo>
                  <a:pt x="1298448" y="1720596"/>
                </a:lnTo>
                <a:lnTo>
                  <a:pt x="1278636" y="1697736"/>
                </a:lnTo>
                <a:lnTo>
                  <a:pt x="1258824" y="1673352"/>
                </a:lnTo>
                <a:lnTo>
                  <a:pt x="1239012" y="1652016"/>
                </a:lnTo>
                <a:lnTo>
                  <a:pt x="1179576" y="1592580"/>
                </a:lnTo>
                <a:lnTo>
                  <a:pt x="1138428" y="1556004"/>
                </a:lnTo>
                <a:lnTo>
                  <a:pt x="1069848" y="1501140"/>
                </a:lnTo>
                <a:lnTo>
                  <a:pt x="1019556" y="1464564"/>
                </a:lnTo>
                <a:lnTo>
                  <a:pt x="992124" y="1444752"/>
                </a:lnTo>
                <a:lnTo>
                  <a:pt x="934212" y="1402080"/>
                </a:lnTo>
                <a:lnTo>
                  <a:pt x="902208" y="1377696"/>
                </a:lnTo>
                <a:lnTo>
                  <a:pt x="885444" y="1367028"/>
                </a:lnTo>
                <a:lnTo>
                  <a:pt x="868680" y="1354836"/>
                </a:lnTo>
                <a:lnTo>
                  <a:pt x="848868" y="1342644"/>
                </a:lnTo>
                <a:lnTo>
                  <a:pt x="830580" y="1330452"/>
                </a:lnTo>
                <a:lnTo>
                  <a:pt x="810768" y="1318260"/>
                </a:lnTo>
                <a:lnTo>
                  <a:pt x="789432" y="1304544"/>
                </a:lnTo>
                <a:lnTo>
                  <a:pt x="769620" y="1292352"/>
                </a:lnTo>
                <a:lnTo>
                  <a:pt x="746760" y="1278636"/>
                </a:lnTo>
                <a:lnTo>
                  <a:pt x="702564" y="1252728"/>
                </a:lnTo>
                <a:lnTo>
                  <a:pt x="656844" y="1226820"/>
                </a:lnTo>
                <a:lnTo>
                  <a:pt x="609600" y="1199388"/>
                </a:lnTo>
                <a:lnTo>
                  <a:pt x="563880" y="1171956"/>
                </a:lnTo>
                <a:lnTo>
                  <a:pt x="516636" y="1143000"/>
                </a:lnTo>
                <a:lnTo>
                  <a:pt x="470916" y="1115568"/>
                </a:lnTo>
                <a:lnTo>
                  <a:pt x="403860" y="1072896"/>
                </a:lnTo>
                <a:lnTo>
                  <a:pt x="382524" y="1057656"/>
                </a:lnTo>
                <a:lnTo>
                  <a:pt x="362712" y="1043940"/>
                </a:lnTo>
                <a:lnTo>
                  <a:pt x="341376" y="1028700"/>
                </a:lnTo>
                <a:lnTo>
                  <a:pt x="323088" y="1013460"/>
                </a:lnTo>
                <a:lnTo>
                  <a:pt x="304800" y="999744"/>
                </a:lnTo>
                <a:lnTo>
                  <a:pt x="269748" y="969264"/>
                </a:lnTo>
                <a:lnTo>
                  <a:pt x="239268" y="938784"/>
                </a:lnTo>
                <a:lnTo>
                  <a:pt x="211836" y="908304"/>
                </a:lnTo>
                <a:lnTo>
                  <a:pt x="185928" y="877824"/>
                </a:lnTo>
                <a:lnTo>
                  <a:pt x="161544" y="844296"/>
                </a:lnTo>
                <a:lnTo>
                  <a:pt x="140208" y="810768"/>
                </a:lnTo>
                <a:lnTo>
                  <a:pt x="100584" y="743712"/>
                </a:lnTo>
                <a:lnTo>
                  <a:pt x="68580" y="675132"/>
                </a:lnTo>
                <a:lnTo>
                  <a:pt x="44196" y="608076"/>
                </a:lnTo>
                <a:lnTo>
                  <a:pt x="24384" y="542544"/>
                </a:lnTo>
                <a:lnTo>
                  <a:pt x="10668" y="481584"/>
                </a:lnTo>
                <a:lnTo>
                  <a:pt x="6096" y="452628"/>
                </a:lnTo>
                <a:lnTo>
                  <a:pt x="1524" y="426720"/>
                </a:lnTo>
                <a:lnTo>
                  <a:pt x="1524" y="413004"/>
                </a:lnTo>
                <a:lnTo>
                  <a:pt x="0" y="399288"/>
                </a:lnTo>
                <a:lnTo>
                  <a:pt x="1524" y="373380"/>
                </a:lnTo>
                <a:lnTo>
                  <a:pt x="9144" y="323088"/>
                </a:lnTo>
                <a:lnTo>
                  <a:pt x="33528" y="252984"/>
                </a:lnTo>
                <a:lnTo>
                  <a:pt x="56388" y="210312"/>
                </a:lnTo>
                <a:lnTo>
                  <a:pt x="96012" y="153924"/>
                </a:lnTo>
                <a:lnTo>
                  <a:pt x="123444" y="121920"/>
                </a:lnTo>
                <a:lnTo>
                  <a:pt x="166116" y="82296"/>
                </a:lnTo>
                <a:lnTo>
                  <a:pt x="213360" y="54864"/>
                </a:lnTo>
                <a:lnTo>
                  <a:pt x="228600" y="47244"/>
                </a:lnTo>
                <a:lnTo>
                  <a:pt x="246888" y="41148"/>
                </a:lnTo>
                <a:lnTo>
                  <a:pt x="263652" y="36576"/>
                </a:lnTo>
                <a:lnTo>
                  <a:pt x="318516" y="27432"/>
                </a:lnTo>
                <a:lnTo>
                  <a:pt x="356098" y="25154"/>
                </a:lnTo>
                <a:lnTo>
                  <a:pt x="357136" y="51116"/>
                </a:lnTo>
                <a:lnTo>
                  <a:pt x="321564" y="53340"/>
                </a:lnTo>
                <a:lnTo>
                  <a:pt x="304800" y="54864"/>
                </a:lnTo>
                <a:lnTo>
                  <a:pt x="254508" y="65532"/>
                </a:lnTo>
                <a:lnTo>
                  <a:pt x="208788" y="83820"/>
                </a:lnTo>
                <a:lnTo>
                  <a:pt x="169164" y="112776"/>
                </a:lnTo>
                <a:lnTo>
                  <a:pt x="115824" y="169164"/>
                </a:lnTo>
                <a:lnTo>
                  <a:pt x="103632" y="185928"/>
                </a:lnTo>
                <a:lnTo>
                  <a:pt x="89916" y="204216"/>
                </a:lnTo>
                <a:lnTo>
                  <a:pt x="56388" y="262128"/>
                </a:lnTo>
                <a:lnTo>
                  <a:pt x="39624" y="304800"/>
                </a:lnTo>
                <a:lnTo>
                  <a:pt x="28956" y="350520"/>
                </a:lnTo>
                <a:lnTo>
                  <a:pt x="25908" y="374904"/>
                </a:lnTo>
                <a:lnTo>
                  <a:pt x="25908" y="409956"/>
                </a:lnTo>
                <a:lnTo>
                  <a:pt x="30480" y="449580"/>
                </a:lnTo>
                <a:lnTo>
                  <a:pt x="41148" y="505968"/>
                </a:lnTo>
                <a:lnTo>
                  <a:pt x="57912" y="566928"/>
                </a:lnTo>
                <a:lnTo>
                  <a:pt x="67056" y="598932"/>
                </a:lnTo>
                <a:lnTo>
                  <a:pt x="79248" y="632460"/>
                </a:lnTo>
                <a:lnTo>
                  <a:pt x="92964" y="664464"/>
                </a:lnTo>
                <a:lnTo>
                  <a:pt x="106680" y="697992"/>
                </a:lnTo>
                <a:lnTo>
                  <a:pt x="141732" y="765048"/>
                </a:lnTo>
                <a:lnTo>
                  <a:pt x="182880" y="829056"/>
                </a:lnTo>
                <a:lnTo>
                  <a:pt x="205740" y="861060"/>
                </a:lnTo>
                <a:lnTo>
                  <a:pt x="230124" y="891540"/>
                </a:lnTo>
                <a:lnTo>
                  <a:pt x="257556" y="922020"/>
                </a:lnTo>
                <a:lnTo>
                  <a:pt x="286512" y="950976"/>
                </a:lnTo>
                <a:lnTo>
                  <a:pt x="320040" y="978408"/>
                </a:lnTo>
                <a:lnTo>
                  <a:pt x="338328" y="993648"/>
                </a:lnTo>
                <a:lnTo>
                  <a:pt x="356616" y="1007364"/>
                </a:lnTo>
                <a:lnTo>
                  <a:pt x="376428" y="1022604"/>
                </a:lnTo>
                <a:lnTo>
                  <a:pt x="397764" y="1036320"/>
                </a:lnTo>
                <a:lnTo>
                  <a:pt x="417576" y="1051560"/>
                </a:lnTo>
                <a:lnTo>
                  <a:pt x="438912" y="1065276"/>
                </a:lnTo>
                <a:lnTo>
                  <a:pt x="483108" y="1094232"/>
                </a:lnTo>
                <a:lnTo>
                  <a:pt x="528828" y="1121664"/>
                </a:lnTo>
                <a:lnTo>
                  <a:pt x="576072" y="1149096"/>
                </a:lnTo>
                <a:lnTo>
                  <a:pt x="623316" y="1178052"/>
                </a:lnTo>
                <a:lnTo>
                  <a:pt x="669036" y="1203960"/>
                </a:lnTo>
                <a:lnTo>
                  <a:pt x="760476" y="1257300"/>
                </a:lnTo>
                <a:lnTo>
                  <a:pt x="781812" y="1271016"/>
                </a:lnTo>
                <a:lnTo>
                  <a:pt x="824484" y="1295400"/>
                </a:lnTo>
                <a:lnTo>
                  <a:pt x="844296" y="1309116"/>
                </a:lnTo>
                <a:lnTo>
                  <a:pt x="864108" y="1321308"/>
                </a:lnTo>
                <a:lnTo>
                  <a:pt x="900684" y="1345692"/>
                </a:lnTo>
                <a:lnTo>
                  <a:pt x="917448" y="1357884"/>
                </a:lnTo>
                <a:lnTo>
                  <a:pt x="947928" y="1380744"/>
                </a:lnTo>
                <a:lnTo>
                  <a:pt x="978408" y="1402080"/>
                </a:lnTo>
                <a:lnTo>
                  <a:pt x="1007364" y="1423416"/>
                </a:lnTo>
                <a:lnTo>
                  <a:pt x="1034796" y="1443228"/>
                </a:lnTo>
                <a:lnTo>
                  <a:pt x="1060704" y="1463040"/>
                </a:lnTo>
                <a:lnTo>
                  <a:pt x="1109472" y="1499616"/>
                </a:lnTo>
                <a:lnTo>
                  <a:pt x="1132332" y="1517904"/>
                </a:lnTo>
                <a:lnTo>
                  <a:pt x="1153668" y="1536192"/>
                </a:lnTo>
                <a:lnTo>
                  <a:pt x="1176528" y="1554480"/>
                </a:lnTo>
                <a:lnTo>
                  <a:pt x="1258824" y="1635252"/>
                </a:lnTo>
                <a:lnTo>
                  <a:pt x="1298448" y="1680972"/>
                </a:lnTo>
                <a:lnTo>
                  <a:pt x="1338072" y="1731264"/>
                </a:lnTo>
                <a:lnTo>
                  <a:pt x="1374648" y="1784604"/>
                </a:lnTo>
                <a:lnTo>
                  <a:pt x="1409700" y="1837944"/>
                </a:lnTo>
                <a:lnTo>
                  <a:pt x="1441704" y="1894332"/>
                </a:lnTo>
                <a:lnTo>
                  <a:pt x="1473708" y="1952244"/>
                </a:lnTo>
                <a:lnTo>
                  <a:pt x="1504188" y="2011680"/>
                </a:lnTo>
                <a:lnTo>
                  <a:pt x="1533144" y="2071116"/>
                </a:lnTo>
                <a:lnTo>
                  <a:pt x="1563624" y="2130552"/>
                </a:lnTo>
                <a:lnTo>
                  <a:pt x="1540764" y="2142744"/>
                </a:lnTo>
                <a:close/>
              </a:path>
            </a:pathLst>
          </a:custGeom>
          <a:solidFill>
            <a:srgbClr val="385D89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49F965-F521-4E7D-84B7-19C623BF3B1A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4207" y="3718111"/>
            <a:ext cx="849965" cy="140074"/>
          </a:xfrm>
          <a:custGeom>
            <a:avLst/>
            <a:gdLst/>
            <a:ahLst/>
            <a:cxnLst/>
            <a:rect l="l" t="t" r="r" b="b"/>
            <a:pathLst>
              <a:path w="963295" h="158750">
                <a:moveTo>
                  <a:pt x="963168" y="158496"/>
                </a:moveTo>
                <a:lnTo>
                  <a:pt x="0" y="158496"/>
                </a:lnTo>
                <a:lnTo>
                  <a:pt x="0" y="0"/>
                </a:lnTo>
                <a:lnTo>
                  <a:pt x="963168" y="0"/>
                </a:lnTo>
                <a:lnTo>
                  <a:pt x="963168" y="158496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30353" y="4204894"/>
            <a:ext cx="849965" cy="133350"/>
          </a:xfrm>
          <a:custGeom>
            <a:avLst/>
            <a:gdLst/>
            <a:ahLst/>
            <a:cxnLst/>
            <a:rect l="l" t="t" r="r" b="b"/>
            <a:pathLst>
              <a:path w="963295" h="151129">
                <a:moveTo>
                  <a:pt x="963168" y="150875"/>
                </a:moveTo>
                <a:lnTo>
                  <a:pt x="0" y="150875"/>
                </a:lnTo>
                <a:lnTo>
                  <a:pt x="0" y="0"/>
                </a:lnTo>
                <a:lnTo>
                  <a:pt x="963168" y="0"/>
                </a:lnTo>
                <a:lnTo>
                  <a:pt x="963168" y="15087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2647" y="3002727"/>
            <a:ext cx="849965" cy="141194"/>
          </a:xfrm>
          <a:custGeom>
            <a:avLst/>
            <a:gdLst/>
            <a:ahLst/>
            <a:cxnLst/>
            <a:rect l="l" t="t" r="r" b="b"/>
            <a:pathLst>
              <a:path w="963295" h="160020">
                <a:moveTo>
                  <a:pt x="963168" y="160020"/>
                </a:moveTo>
                <a:lnTo>
                  <a:pt x="0" y="160020"/>
                </a:lnTo>
                <a:lnTo>
                  <a:pt x="0" y="0"/>
                </a:lnTo>
                <a:lnTo>
                  <a:pt x="963168" y="0"/>
                </a:lnTo>
                <a:lnTo>
                  <a:pt x="963168" y="16002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42647" y="3247464"/>
            <a:ext cx="849965" cy="133350"/>
          </a:xfrm>
          <a:custGeom>
            <a:avLst/>
            <a:gdLst/>
            <a:ahLst/>
            <a:cxnLst/>
            <a:rect l="l" t="t" r="r" b="b"/>
            <a:pathLst>
              <a:path w="963295" h="151129">
                <a:moveTo>
                  <a:pt x="963168" y="150876"/>
                </a:moveTo>
                <a:lnTo>
                  <a:pt x="0" y="150876"/>
                </a:lnTo>
                <a:lnTo>
                  <a:pt x="0" y="0"/>
                </a:lnTo>
                <a:lnTo>
                  <a:pt x="963168" y="0"/>
                </a:lnTo>
                <a:lnTo>
                  <a:pt x="963168" y="1508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42647" y="3490856"/>
            <a:ext cx="849965" cy="132229"/>
          </a:xfrm>
          <a:custGeom>
            <a:avLst/>
            <a:gdLst/>
            <a:ahLst/>
            <a:cxnLst/>
            <a:rect l="l" t="t" r="r" b="b"/>
            <a:pathLst>
              <a:path w="963295" h="149860">
                <a:moveTo>
                  <a:pt x="963168" y="149352"/>
                </a:moveTo>
                <a:lnTo>
                  <a:pt x="0" y="149352"/>
                </a:lnTo>
                <a:lnTo>
                  <a:pt x="0" y="0"/>
                </a:lnTo>
                <a:lnTo>
                  <a:pt x="963168" y="0"/>
                </a:lnTo>
                <a:lnTo>
                  <a:pt x="963168" y="14935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2431" y="2286000"/>
            <a:ext cx="848846" cy="141194"/>
          </a:xfrm>
          <a:custGeom>
            <a:avLst/>
            <a:gdLst/>
            <a:ahLst/>
            <a:cxnLst/>
            <a:rect l="l" t="t" r="r" b="b"/>
            <a:pathLst>
              <a:path w="962025" h="160019">
                <a:moveTo>
                  <a:pt x="961643" y="160020"/>
                </a:moveTo>
                <a:lnTo>
                  <a:pt x="0" y="160020"/>
                </a:lnTo>
                <a:lnTo>
                  <a:pt x="0" y="0"/>
                </a:lnTo>
                <a:lnTo>
                  <a:pt x="961643" y="0"/>
                </a:lnTo>
                <a:lnTo>
                  <a:pt x="961643" y="160020"/>
                </a:lnTo>
                <a:close/>
              </a:path>
            </a:pathLst>
          </a:custGeom>
          <a:solidFill>
            <a:srgbClr val="E46B0A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92431" y="2532081"/>
            <a:ext cx="848846" cy="132229"/>
          </a:xfrm>
          <a:custGeom>
            <a:avLst/>
            <a:gdLst/>
            <a:ahLst/>
            <a:cxnLst/>
            <a:rect l="l" t="t" r="r" b="b"/>
            <a:pathLst>
              <a:path w="962025" h="149860">
                <a:moveTo>
                  <a:pt x="961643" y="149351"/>
                </a:moveTo>
                <a:lnTo>
                  <a:pt x="0" y="149351"/>
                </a:lnTo>
                <a:lnTo>
                  <a:pt x="0" y="0"/>
                </a:lnTo>
                <a:lnTo>
                  <a:pt x="961643" y="0"/>
                </a:lnTo>
                <a:lnTo>
                  <a:pt x="961643" y="1493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57469" y="2267174"/>
            <a:ext cx="883583" cy="2051797"/>
            <a:chOff x="4332732" y="2569464"/>
            <a:chExt cx="1001394" cy="2325370"/>
          </a:xfrm>
        </p:grpSpPr>
        <p:sp>
          <p:nvSpPr>
            <p:cNvPr id="10" name="object 10"/>
            <p:cNvSpPr/>
            <p:nvPr/>
          </p:nvSpPr>
          <p:spPr>
            <a:xfrm>
              <a:off x="4372356" y="3144012"/>
              <a:ext cx="962025" cy="151130"/>
            </a:xfrm>
            <a:custGeom>
              <a:avLst/>
              <a:gdLst/>
              <a:ahLst/>
              <a:cxnLst/>
              <a:rect l="l" t="t" r="r" b="b"/>
              <a:pathLst>
                <a:path w="962025" h="151129">
                  <a:moveTo>
                    <a:pt x="961643" y="150875"/>
                  </a:moveTo>
                  <a:lnTo>
                    <a:pt x="0" y="150875"/>
                  </a:lnTo>
                  <a:lnTo>
                    <a:pt x="0" y="0"/>
                  </a:lnTo>
                  <a:lnTo>
                    <a:pt x="961643" y="0"/>
                  </a:lnTo>
                  <a:lnTo>
                    <a:pt x="961643" y="15087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332719" y="2569463"/>
              <a:ext cx="67310" cy="2325370"/>
            </a:xfrm>
            <a:custGeom>
              <a:avLst/>
              <a:gdLst/>
              <a:ahLst/>
              <a:cxnLst/>
              <a:rect l="l" t="t" r="r" b="b"/>
              <a:pathLst>
                <a:path w="67310" h="2325370">
                  <a:moveTo>
                    <a:pt x="67068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316480"/>
                  </a:lnTo>
                  <a:lnTo>
                    <a:pt x="0" y="2325370"/>
                  </a:lnTo>
                  <a:lnTo>
                    <a:pt x="67068" y="2325370"/>
                  </a:lnTo>
                  <a:lnTo>
                    <a:pt x="67068" y="2316480"/>
                  </a:lnTo>
                  <a:lnTo>
                    <a:pt x="24396" y="2316480"/>
                  </a:lnTo>
                  <a:lnTo>
                    <a:pt x="24396" y="8890"/>
                  </a:lnTo>
                  <a:lnTo>
                    <a:pt x="67068" y="8890"/>
                  </a:lnTo>
                  <a:lnTo>
                    <a:pt x="670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411980" y="2587752"/>
              <a:ext cx="159543" cy="1082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004816" y="2587752"/>
              <a:ext cx="159543" cy="108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293819" y="441314"/>
            <a:ext cx="4556363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Scanning networks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10738" y="4668397"/>
            <a:ext cx="7418103" cy="1253911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221" marR="4483" indent="-302575">
              <a:spcBef>
                <a:spcPts val="84"/>
              </a:spcBef>
              <a:buChar char="•"/>
              <a:tabLst>
                <a:tab pos="313221" algn="l"/>
                <a:tab pos="313781" algn="l"/>
              </a:tabLst>
            </a:pPr>
            <a:r>
              <a:rPr sz="1941" dirty="0">
                <a:latin typeface="Garamond" panose="02020404030301010803" pitchFamily="18" charset="0"/>
                <a:cs typeface="Arial"/>
              </a:rPr>
              <a:t>In a </a:t>
            </a:r>
            <a:r>
              <a:rPr sz="1941" b="1" i="1" dirty="0">
                <a:solidFill>
                  <a:srgbClr val="BF0000"/>
                </a:solidFill>
                <a:latin typeface="Garamond" panose="02020404030301010803" pitchFamily="18" charset="0"/>
                <a:cs typeface="Arial"/>
              </a:rPr>
              <a:t>scanning </a:t>
            </a:r>
            <a:r>
              <a:rPr lang="en-US" sz="1941" b="1" i="1" dirty="0">
                <a:solidFill>
                  <a:srgbClr val="BF0000"/>
                </a:solidFill>
                <a:latin typeface="Garamond" panose="02020404030301010803" pitchFamily="18" charset="0"/>
                <a:cs typeface="Arial"/>
              </a:rPr>
              <a:t>NN</a:t>
            </a:r>
            <a:r>
              <a:rPr sz="1941" b="1" i="1" dirty="0">
                <a:solidFill>
                  <a:srgbClr val="BF0000"/>
                </a:solidFill>
                <a:latin typeface="Garamond" panose="02020404030301010803" pitchFamily="18" charset="0"/>
                <a:cs typeface="Arial"/>
              </a:rPr>
              <a:t> </a:t>
            </a:r>
            <a:r>
              <a:rPr sz="1941" dirty="0">
                <a:latin typeface="Garamond" panose="02020404030301010803" pitchFamily="18" charset="0"/>
                <a:cs typeface="Arial"/>
              </a:rPr>
              <a:t>each neuron is connected to a subset of neurons in the previous layer</a:t>
            </a:r>
          </a:p>
          <a:p>
            <a:pPr marL="667346" lvl="1" indent="-253266">
              <a:spcBef>
                <a:spcPts val="427"/>
              </a:spcBef>
              <a:buChar char="–"/>
              <a:tabLst>
                <a:tab pos="667346" algn="l"/>
                <a:tab pos="667906" algn="l"/>
              </a:tabLst>
            </a:pPr>
            <a:r>
              <a:rPr sz="1765" dirty="0">
                <a:latin typeface="Garamond" panose="02020404030301010803" pitchFamily="18" charset="0"/>
                <a:cs typeface="Arial"/>
              </a:rPr>
              <a:t>The weights matrix is sparse</a:t>
            </a:r>
          </a:p>
          <a:p>
            <a:pPr marL="667346" lvl="1" indent="-253266">
              <a:spcBef>
                <a:spcPts val="427"/>
              </a:spcBef>
              <a:buChar char="–"/>
              <a:tabLst>
                <a:tab pos="667346" algn="l"/>
                <a:tab pos="667906" algn="l"/>
              </a:tabLst>
            </a:pPr>
            <a:r>
              <a:rPr sz="1765" dirty="0">
                <a:latin typeface="Garamond" panose="02020404030301010803" pitchFamily="18" charset="0"/>
                <a:cs typeface="Arial"/>
              </a:rPr>
              <a:t>The weights matrix is block structured </a:t>
            </a:r>
            <a:r>
              <a:rPr sz="1765" b="1" i="1" dirty="0">
                <a:solidFill>
                  <a:srgbClr val="BF0000"/>
                </a:solidFill>
                <a:latin typeface="Garamond" panose="02020404030301010803" pitchFamily="18" charset="0"/>
                <a:cs typeface="Arial"/>
              </a:rPr>
              <a:t>with identical blocks</a:t>
            </a:r>
            <a:endParaRPr sz="1765" dirty="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14189" y="5959310"/>
            <a:ext cx="5529983" cy="28349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263913" algn="l"/>
              </a:tabLst>
            </a:pPr>
            <a:r>
              <a:rPr sz="1765" dirty="0">
                <a:solidFill>
                  <a:srgbClr val="BF0000"/>
                </a:solidFill>
                <a:latin typeface="Garamond" panose="02020404030301010803" pitchFamily="18" charset="0"/>
                <a:cs typeface="Arial"/>
              </a:rPr>
              <a:t>–	</a:t>
            </a:r>
            <a:r>
              <a:rPr sz="1765" b="1" dirty="0">
                <a:solidFill>
                  <a:srgbClr val="BF0000"/>
                </a:solidFill>
                <a:latin typeface="Trebuchet MS"/>
                <a:cs typeface="Trebuchet MS"/>
              </a:rPr>
              <a:t>The network is a </a:t>
            </a:r>
            <a:r>
              <a:rPr sz="1765" b="1" i="1" dirty="0">
                <a:solidFill>
                  <a:srgbClr val="BF0000"/>
                </a:solidFill>
                <a:latin typeface="Garamond" panose="02020404030301010803" pitchFamily="18" charset="0"/>
                <a:cs typeface="Arial"/>
              </a:rPr>
              <a:t>shared parameter </a:t>
            </a:r>
            <a:r>
              <a:rPr sz="1765" b="1" dirty="0">
                <a:solidFill>
                  <a:srgbClr val="BF0000"/>
                </a:solidFill>
                <a:latin typeface="Trebuchet MS"/>
                <a:cs typeface="Trebuchet MS"/>
              </a:rPr>
              <a:t>model</a:t>
            </a:r>
            <a:endParaRPr sz="1765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73938" y="3216537"/>
            <a:ext cx="179686" cy="135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56760" y="3117964"/>
            <a:ext cx="470087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458345" algn="l"/>
              </a:tabLst>
            </a:pPr>
            <a:r>
              <a:rPr sz="1147" spc="4" dirty="0">
                <a:latin typeface="DejaVu Sans"/>
                <a:cs typeface="DejaVu Sans"/>
              </a:rPr>
              <a:t>(1) </a:t>
            </a:r>
            <a:r>
              <a:rPr sz="1147" spc="-106" dirty="0">
                <a:latin typeface="DejaVu Sans"/>
                <a:cs typeface="DejaVu Sans"/>
              </a:rPr>
              <a:t> </a:t>
            </a:r>
            <a:r>
              <a:rPr sz="1147" u="dbl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47" u="dbl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147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69450" y="2267173"/>
            <a:ext cx="59391" cy="2051797"/>
          </a:xfrm>
          <a:custGeom>
            <a:avLst/>
            <a:gdLst/>
            <a:ahLst/>
            <a:cxnLst/>
            <a:rect l="l" t="t" r="r" b="b"/>
            <a:pathLst>
              <a:path w="67309" h="2325370">
                <a:moveTo>
                  <a:pt x="67056" y="0"/>
                </a:moveTo>
                <a:lnTo>
                  <a:pt x="0" y="0"/>
                </a:lnTo>
                <a:lnTo>
                  <a:pt x="0" y="8890"/>
                </a:lnTo>
                <a:lnTo>
                  <a:pt x="44196" y="8890"/>
                </a:lnTo>
                <a:lnTo>
                  <a:pt x="44196" y="2316480"/>
                </a:lnTo>
                <a:lnTo>
                  <a:pt x="0" y="2316480"/>
                </a:lnTo>
                <a:lnTo>
                  <a:pt x="0" y="2325370"/>
                </a:lnTo>
                <a:lnTo>
                  <a:pt x="67056" y="2325370"/>
                </a:lnTo>
                <a:lnTo>
                  <a:pt x="67056" y="2316480"/>
                </a:lnTo>
                <a:lnTo>
                  <a:pt x="67056" y="8890"/>
                </a:lnTo>
                <a:lnTo>
                  <a:pt x="67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60536" y="2259997"/>
            <a:ext cx="704290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>
              <a:spcBef>
                <a:spcPts val="106"/>
              </a:spcBef>
              <a:tabLst>
                <a:tab pos="522782" algn="l"/>
              </a:tabLst>
            </a:pPr>
            <a:r>
              <a:rPr sz="1147" spc="-71" dirty="0">
                <a:latin typeface="DejaVu Sans"/>
                <a:cs typeface="DejaVu Sans"/>
              </a:rPr>
              <a:t>1</a:t>
            </a:r>
            <a:r>
              <a:rPr sz="1147" spc="-57" dirty="0">
                <a:latin typeface="DejaVu Sans"/>
                <a:cs typeface="DejaVu Sans"/>
              </a:rPr>
              <a:t>1</a:t>
            </a:r>
            <a:r>
              <a:rPr sz="1147" dirty="0">
                <a:latin typeface="DejaVu Sans"/>
                <a:cs typeface="DejaVu Sans"/>
              </a:rPr>
              <a:t>	</a:t>
            </a:r>
            <a:r>
              <a:rPr sz="1147" spc="-71" dirty="0">
                <a:latin typeface="DejaVu Sans"/>
                <a:cs typeface="DejaVu Sans"/>
              </a:rPr>
              <a:t>1</a:t>
            </a:r>
            <a:r>
              <a:rPr sz="1147" spc="-57" dirty="0">
                <a:latin typeface="DejaVu Sans"/>
                <a:cs typeface="DejaVu Sans"/>
              </a:rPr>
              <a:t>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81202" y="2241624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04293" y="2241624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24694" y="2241624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15462" y="2307515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61903" y="2307515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09691" y="2307515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159726" y="2241624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024705" y="2525358"/>
            <a:ext cx="663949" cy="95810"/>
            <a:chOff x="4408932" y="2862072"/>
            <a:chExt cx="752475" cy="108585"/>
          </a:xfrm>
        </p:grpSpPr>
        <p:sp>
          <p:nvSpPr>
            <p:cNvPr id="30" name="object 30"/>
            <p:cNvSpPr/>
            <p:nvPr/>
          </p:nvSpPr>
          <p:spPr>
            <a:xfrm>
              <a:off x="4408932" y="2862072"/>
              <a:ext cx="159543" cy="108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001768" y="2862072"/>
              <a:ext cx="159543" cy="1082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992432" y="2532081"/>
            <a:ext cx="87125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218">
              <a:lnSpc>
                <a:spcPts val="1037"/>
              </a:lnSpc>
              <a:tabLst>
                <a:tab pos="692000" algn="l"/>
              </a:tabLst>
            </a:pPr>
            <a:r>
              <a:rPr sz="1147" spc="-57" dirty="0">
                <a:latin typeface="DejaVu Sans"/>
                <a:cs typeface="DejaVu Sans"/>
              </a:rPr>
              <a:t>21	22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81202" y="2483671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04293" y="2483671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24694" y="2483671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15462" y="2549563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161903" y="2549563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609691" y="2549563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159726" y="2483671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024705" y="2767405"/>
            <a:ext cx="663949" cy="95810"/>
            <a:chOff x="4408932" y="3136392"/>
            <a:chExt cx="752475" cy="108585"/>
          </a:xfrm>
        </p:grpSpPr>
        <p:sp>
          <p:nvSpPr>
            <p:cNvPr id="41" name="object 41"/>
            <p:cNvSpPr/>
            <p:nvPr/>
          </p:nvSpPr>
          <p:spPr>
            <a:xfrm>
              <a:off x="4408932" y="3136392"/>
              <a:ext cx="159543" cy="1082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001768" y="3136392"/>
              <a:ext cx="159543" cy="1082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161836" y="2744124"/>
            <a:ext cx="705971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>
              <a:spcBef>
                <a:spcPts val="106"/>
              </a:spcBef>
              <a:tabLst>
                <a:tab pos="522782" algn="l"/>
              </a:tabLst>
            </a:pPr>
            <a:r>
              <a:rPr sz="1147" spc="-57" dirty="0">
                <a:latin typeface="DejaVu Sans"/>
                <a:cs typeface="DejaVu Sans"/>
              </a:rPr>
              <a:t>31	32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81202" y="2725719"/>
            <a:ext cx="86006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04293" y="2725719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224694" y="2725719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715462" y="2791609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161903" y="2791609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609691" y="2791609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159726" y="2725719"/>
            <a:ext cx="86006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136366" y="2967765"/>
            <a:ext cx="609600" cy="1336862"/>
            <a:chOff x="4535482" y="3363467"/>
            <a:chExt cx="690880" cy="1515110"/>
          </a:xfrm>
        </p:grpSpPr>
        <p:sp>
          <p:nvSpPr>
            <p:cNvPr id="52" name="object 52"/>
            <p:cNvSpPr/>
            <p:nvPr/>
          </p:nvSpPr>
          <p:spPr>
            <a:xfrm>
              <a:off x="4535482" y="3363467"/>
              <a:ext cx="97474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5128318" y="3363467"/>
              <a:ext cx="97474" cy="155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535482" y="3637787"/>
              <a:ext cx="97474" cy="1554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5128318" y="3637787"/>
              <a:ext cx="97474" cy="1554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535482" y="3910583"/>
              <a:ext cx="97474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128318" y="3910583"/>
              <a:ext cx="97474" cy="155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535482" y="4186427"/>
              <a:ext cx="97474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128318" y="4186427"/>
              <a:ext cx="97474" cy="155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4570463" y="4462271"/>
              <a:ext cx="620395" cy="147955"/>
            </a:xfrm>
            <a:custGeom>
              <a:avLst/>
              <a:gdLst/>
              <a:ahLst/>
              <a:cxnLst/>
              <a:rect l="l" t="t" r="r" b="b"/>
              <a:pathLst>
                <a:path w="620395" h="147954">
                  <a:moveTo>
                    <a:pt x="27444" y="129260"/>
                  </a:moveTo>
                  <a:lnTo>
                    <a:pt x="13728" y="118884"/>
                  </a:lnTo>
                  <a:lnTo>
                    <a:pt x="9817" y="118973"/>
                  </a:lnTo>
                  <a:lnTo>
                    <a:pt x="6578" y="120408"/>
                  </a:lnTo>
                  <a:lnTo>
                    <a:pt x="3911" y="123075"/>
                  </a:lnTo>
                  <a:lnTo>
                    <a:pt x="1333" y="125831"/>
                  </a:lnTo>
                  <a:lnTo>
                    <a:pt x="0" y="129260"/>
                  </a:lnTo>
                  <a:lnTo>
                    <a:pt x="0" y="137642"/>
                  </a:lnTo>
                  <a:lnTo>
                    <a:pt x="1333" y="141173"/>
                  </a:lnTo>
                  <a:lnTo>
                    <a:pt x="3911" y="143840"/>
                  </a:lnTo>
                  <a:lnTo>
                    <a:pt x="6578" y="146507"/>
                  </a:lnTo>
                  <a:lnTo>
                    <a:pt x="9817" y="147840"/>
                  </a:lnTo>
                  <a:lnTo>
                    <a:pt x="17627" y="147840"/>
                  </a:lnTo>
                  <a:lnTo>
                    <a:pt x="20866" y="146507"/>
                  </a:lnTo>
                  <a:lnTo>
                    <a:pt x="26200" y="141173"/>
                  </a:lnTo>
                  <a:lnTo>
                    <a:pt x="27444" y="137642"/>
                  </a:lnTo>
                  <a:lnTo>
                    <a:pt x="27444" y="129260"/>
                  </a:lnTo>
                  <a:close/>
                </a:path>
                <a:path w="620395" h="147954">
                  <a:moveTo>
                    <a:pt x="27444" y="69824"/>
                  </a:moveTo>
                  <a:lnTo>
                    <a:pt x="13728" y="59448"/>
                  </a:lnTo>
                  <a:lnTo>
                    <a:pt x="9817" y="59537"/>
                  </a:lnTo>
                  <a:lnTo>
                    <a:pt x="6578" y="60972"/>
                  </a:lnTo>
                  <a:lnTo>
                    <a:pt x="3911" y="63639"/>
                  </a:lnTo>
                  <a:lnTo>
                    <a:pt x="1333" y="66395"/>
                  </a:lnTo>
                  <a:lnTo>
                    <a:pt x="0" y="69824"/>
                  </a:lnTo>
                  <a:lnTo>
                    <a:pt x="0" y="78206"/>
                  </a:lnTo>
                  <a:lnTo>
                    <a:pt x="1333" y="81737"/>
                  </a:lnTo>
                  <a:lnTo>
                    <a:pt x="6578" y="87160"/>
                  </a:lnTo>
                  <a:lnTo>
                    <a:pt x="9817" y="88493"/>
                  </a:lnTo>
                  <a:lnTo>
                    <a:pt x="13728" y="88404"/>
                  </a:lnTo>
                  <a:lnTo>
                    <a:pt x="17627" y="88493"/>
                  </a:lnTo>
                  <a:lnTo>
                    <a:pt x="17856" y="88404"/>
                  </a:lnTo>
                  <a:lnTo>
                    <a:pt x="20866" y="87160"/>
                  </a:lnTo>
                  <a:lnTo>
                    <a:pt x="23533" y="84404"/>
                  </a:lnTo>
                  <a:lnTo>
                    <a:pt x="26200" y="81737"/>
                  </a:lnTo>
                  <a:lnTo>
                    <a:pt x="27444" y="78206"/>
                  </a:lnTo>
                  <a:lnTo>
                    <a:pt x="27444" y="69824"/>
                  </a:lnTo>
                  <a:close/>
                </a:path>
                <a:path w="620395" h="147954">
                  <a:moveTo>
                    <a:pt x="27444" y="10388"/>
                  </a:moveTo>
                  <a:lnTo>
                    <a:pt x="13728" y="0"/>
                  </a:lnTo>
                  <a:lnTo>
                    <a:pt x="9817" y="101"/>
                  </a:lnTo>
                  <a:lnTo>
                    <a:pt x="6578" y="1524"/>
                  </a:lnTo>
                  <a:lnTo>
                    <a:pt x="3911" y="4191"/>
                  </a:lnTo>
                  <a:lnTo>
                    <a:pt x="1333" y="6959"/>
                  </a:lnTo>
                  <a:lnTo>
                    <a:pt x="0" y="10388"/>
                  </a:lnTo>
                  <a:lnTo>
                    <a:pt x="0" y="18770"/>
                  </a:lnTo>
                  <a:lnTo>
                    <a:pt x="1333" y="22288"/>
                  </a:lnTo>
                  <a:lnTo>
                    <a:pt x="6578" y="27724"/>
                  </a:lnTo>
                  <a:lnTo>
                    <a:pt x="9817" y="29057"/>
                  </a:lnTo>
                  <a:lnTo>
                    <a:pt x="13728" y="28956"/>
                  </a:lnTo>
                  <a:lnTo>
                    <a:pt x="17627" y="29057"/>
                  </a:lnTo>
                  <a:lnTo>
                    <a:pt x="17856" y="28956"/>
                  </a:lnTo>
                  <a:lnTo>
                    <a:pt x="20866" y="27724"/>
                  </a:lnTo>
                  <a:lnTo>
                    <a:pt x="23533" y="24955"/>
                  </a:lnTo>
                  <a:lnTo>
                    <a:pt x="26200" y="22288"/>
                  </a:lnTo>
                  <a:lnTo>
                    <a:pt x="27444" y="18770"/>
                  </a:lnTo>
                  <a:lnTo>
                    <a:pt x="27444" y="10388"/>
                  </a:lnTo>
                  <a:close/>
                </a:path>
                <a:path w="620395" h="147954">
                  <a:moveTo>
                    <a:pt x="620280" y="129260"/>
                  </a:moveTo>
                  <a:lnTo>
                    <a:pt x="606564" y="118884"/>
                  </a:lnTo>
                  <a:lnTo>
                    <a:pt x="602653" y="118973"/>
                  </a:lnTo>
                  <a:lnTo>
                    <a:pt x="599414" y="120408"/>
                  </a:lnTo>
                  <a:lnTo>
                    <a:pt x="596747" y="123075"/>
                  </a:lnTo>
                  <a:lnTo>
                    <a:pt x="594169" y="125831"/>
                  </a:lnTo>
                  <a:lnTo>
                    <a:pt x="592836" y="129260"/>
                  </a:lnTo>
                  <a:lnTo>
                    <a:pt x="592836" y="137642"/>
                  </a:lnTo>
                  <a:lnTo>
                    <a:pt x="594169" y="141173"/>
                  </a:lnTo>
                  <a:lnTo>
                    <a:pt x="596747" y="143840"/>
                  </a:lnTo>
                  <a:lnTo>
                    <a:pt x="599414" y="146507"/>
                  </a:lnTo>
                  <a:lnTo>
                    <a:pt x="602653" y="147840"/>
                  </a:lnTo>
                  <a:lnTo>
                    <a:pt x="610463" y="147840"/>
                  </a:lnTo>
                  <a:lnTo>
                    <a:pt x="613702" y="146507"/>
                  </a:lnTo>
                  <a:lnTo>
                    <a:pt x="619036" y="141173"/>
                  </a:lnTo>
                  <a:lnTo>
                    <a:pt x="620280" y="137642"/>
                  </a:lnTo>
                  <a:lnTo>
                    <a:pt x="620280" y="129260"/>
                  </a:lnTo>
                  <a:close/>
                </a:path>
                <a:path w="620395" h="147954">
                  <a:moveTo>
                    <a:pt x="620280" y="69824"/>
                  </a:moveTo>
                  <a:lnTo>
                    <a:pt x="606564" y="59448"/>
                  </a:lnTo>
                  <a:lnTo>
                    <a:pt x="602653" y="59537"/>
                  </a:lnTo>
                  <a:lnTo>
                    <a:pt x="599414" y="60972"/>
                  </a:lnTo>
                  <a:lnTo>
                    <a:pt x="596747" y="63639"/>
                  </a:lnTo>
                  <a:lnTo>
                    <a:pt x="594169" y="66395"/>
                  </a:lnTo>
                  <a:lnTo>
                    <a:pt x="592836" y="69824"/>
                  </a:lnTo>
                  <a:lnTo>
                    <a:pt x="592836" y="78206"/>
                  </a:lnTo>
                  <a:lnTo>
                    <a:pt x="594169" y="81737"/>
                  </a:lnTo>
                  <a:lnTo>
                    <a:pt x="599414" y="87160"/>
                  </a:lnTo>
                  <a:lnTo>
                    <a:pt x="602653" y="88493"/>
                  </a:lnTo>
                  <a:lnTo>
                    <a:pt x="606564" y="88404"/>
                  </a:lnTo>
                  <a:lnTo>
                    <a:pt x="610463" y="88493"/>
                  </a:lnTo>
                  <a:lnTo>
                    <a:pt x="610692" y="88404"/>
                  </a:lnTo>
                  <a:lnTo>
                    <a:pt x="613702" y="87160"/>
                  </a:lnTo>
                  <a:lnTo>
                    <a:pt x="616369" y="84404"/>
                  </a:lnTo>
                  <a:lnTo>
                    <a:pt x="619036" y="81737"/>
                  </a:lnTo>
                  <a:lnTo>
                    <a:pt x="620280" y="78206"/>
                  </a:lnTo>
                  <a:lnTo>
                    <a:pt x="620280" y="69824"/>
                  </a:lnTo>
                  <a:close/>
                </a:path>
                <a:path w="620395" h="147954">
                  <a:moveTo>
                    <a:pt x="620280" y="10388"/>
                  </a:moveTo>
                  <a:lnTo>
                    <a:pt x="606564" y="0"/>
                  </a:lnTo>
                  <a:lnTo>
                    <a:pt x="602653" y="101"/>
                  </a:lnTo>
                  <a:lnTo>
                    <a:pt x="599414" y="1524"/>
                  </a:lnTo>
                  <a:lnTo>
                    <a:pt x="596747" y="4191"/>
                  </a:lnTo>
                  <a:lnTo>
                    <a:pt x="594169" y="6959"/>
                  </a:lnTo>
                  <a:lnTo>
                    <a:pt x="592836" y="10388"/>
                  </a:lnTo>
                  <a:lnTo>
                    <a:pt x="592836" y="18770"/>
                  </a:lnTo>
                  <a:lnTo>
                    <a:pt x="594169" y="22288"/>
                  </a:lnTo>
                  <a:lnTo>
                    <a:pt x="599414" y="27724"/>
                  </a:lnTo>
                  <a:lnTo>
                    <a:pt x="602653" y="29057"/>
                  </a:lnTo>
                  <a:lnTo>
                    <a:pt x="606564" y="28956"/>
                  </a:lnTo>
                  <a:lnTo>
                    <a:pt x="610463" y="29057"/>
                  </a:lnTo>
                  <a:lnTo>
                    <a:pt x="610692" y="28956"/>
                  </a:lnTo>
                  <a:lnTo>
                    <a:pt x="613702" y="27724"/>
                  </a:lnTo>
                  <a:lnTo>
                    <a:pt x="616369" y="24955"/>
                  </a:lnTo>
                  <a:lnTo>
                    <a:pt x="619036" y="22288"/>
                  </a:lnTo>
                  <a:lnTo>
                    <a:pt x="620280" y="18770"/>
                  </a:lnTo>
                  <a:lnTo>
                    <a:pt x="620280" y="10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535482" y="4722875"/>
              <a:ext cx="97474" cy="1554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5128318" y="4722875"/>
              <a:ext cx="97474" cy="1554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63" name="object 63"/>
          <p:cNvSpPr/>
          <p:nvPr/>
        </p:nvSpPr>
        <p:spPr>
          <a:xfrm>
            <a:off x="5072231" y="3009451"/>
            <a:ext cx="140773" cy="95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595322" y="3009451"/>
            <a:ext cx="140773" cy="95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042647" y="3002727"/>
            <a:ext cx="86117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494">
              <a:lnSpc>
                <a:spcPts val="1112"/>
              </a:lnSpc>
              <a:tabLst>
                <a:tab pos="685276" algn="l"/>
              </a:tabLst>
            </a:pPr>
            <a:r>
              <a:rPr sz="1147" spc="-57" dirty="0">
                <a:latin typeface="DejaVu Sans"/>
                <a:cs typeface="DejaVu Sans"/>
              </a:rPr>
              <a:t>11	12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224694" y="2967765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742407" y="2967765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188848" y="2967765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609691" y="3033657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159726" y="2967765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070886" y="3251499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592631" y="3251499"/>
            <a:ext cx="140773" cy="95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042647" y="3247464"/>
            <a:ext cx="872377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296">
              <a:lnSpc>
                <a:spcPts val="1050"/>
              </a:lnSpc>
              <a:tabLst>
                <a:tab pos="686957" algn="l"/>
              </a:tabLst>
            </a:pPr>
            <a:r>
              <a:rPr sz="1147" spc="-57" dirty="0">
                <a:latin typeface="DejaVu Sans"/>
                <a:cs typeface="DejaVu Sans"/>
              </a:rPr>
              <a:t>21	22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224694" y="3209813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742407" y="3209813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188848" y="3209813"/>
            <a:ext cx="86006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668857" y="3216537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190603" y="3216537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070886" y="3492201"/>
            <a:ext cx="140773" cy="95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592631" y="3492201"/>
            <a:ext cx="140773" cy="95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042647" y="3490856"/>
            <a:ext cx="87237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296">
              <a:lnSpc>
                <a:spcPts val="1037"/>
              </a:lnSpc>
              <a:tabLst>
                <a:tab pos="686957" algn="l"/>
              </a:tabLst>
            </a:pPr>
            <a:r>
              <a:rPr sz="1147" spc="-57" dirty="0">
                <a:latin typeface="DejaVu Sans"/>
                <a:cs typeface="DejaVu Sans"/>
              </a:rPr>
              <a:t>31	32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224694" y="3450515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42407" y="3450515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188848" y="3450515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668857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190603" y="345723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181202" y="3693907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704293" y="3693907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115723" y="3735592"/>
            <a:ext cx="140773" cy="95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633435" y="3735592"/>
            <a:ext cx="140773" cy="95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094207" y="3718111"/>
            <a:ext cx="849965" cy="135595"/>
          </a:xfrm>
          <a:prstGeom prst="rect">
            <a:avLst/>
          </a:prstGeom>
        </p:spPr>
        <p:txBody>
          <a:bodyPr vert="horz" wrap="square" lIns="0" tIns="7284" rIns="0" bIns="0" rtlCol="0">
            <a:spAutoFit/>
          </a:bodyPr>
          <a:lstStyle/>
          <a:p>
            <a:pPr marL="154649">
              <a:lnSpc>
                <a:spcPts val="1041"/>
              </a:lnSpc>
              <a:spcBef>
                <a:spcPts val="57"/>
              </a:spcBef>
              <a:tabLst>
                <a:tab pos="671828" algn="l"/>
              </a:tabLst>
            </a:pPr>
            <a:r>
              <a:rPr sz="1147" spc="-57" dirty="0">
                <a:latin typeface="DejaVu Sans"/>
                <a:cs typeface="DejaVu Sans"/>
              </a:rPr>
              <a:t>11	12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188848" y="3693907"/>
            <a:ext cx="86006" cy="13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636635" y="3693907"/>
            <a:ext cx="86006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190603" y="3700630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3424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39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39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39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39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39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735170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39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39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39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39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39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255571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773284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219726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668857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190603" y="3937298"/>
            <a:ext cx="24653" cy="130549"/>
          </a:xfrm>
          <a:custGeom>
            <a:avLst/>
            <a:gdLst/>
            <a:ahLst/>
            <a:cxnLst/>
            <a:rect l="l" t="t" r="r" b="b"/>
            <a:pathLst>
              <a:path w="27940" h="147954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27940" h="147954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27940" h="147954">
                <a:moveTo>
                  <a:pt x="9810" y="88487"/>
                </a:moveTo>
                <a:lnTo>
                  <a:pt x="6572" y="87153"/>
                </a:lnTo>
                <a:lnTo>
                  <a:pt x="1333" y="81724"/>
                </a:lnTo>
                <a:lnTo>
                  <a:pt x="0" y="78200"/>
                </a:lnTo>
                <a:lnTo>
                  <a:pt x="0" y="69818"/>
                </a:lnTo>
                <a:lnTo>
                  <a:pt x="13716" y="59436"/>
                </a:lnTo>
                <a:lnTo>
                  <a:pt x="17621" y="59531"/>
                </a:lnTo>
                <a:lnTo>
                  <a:pt x="20859" y="60960"/>
                </a:lnTo>
                <a:lnTo>
                  <a:pt x="23526" y="63627"/>
                </a:lnTo>
                <a:lnTo>
                  <a:pt x="26193" y="66389"/>
                </a:lnTo>
                <a:lnTo>
                  <a:pt x="27432" y="69818"/>
                </a:lnTo>
                <a:lnTo>
                  <a:pt x="27432" y="78200"/>
                </a:lnTo>
                <a:lnTo>
                  <a:pt x="26193" y="81724"/>
                </a:lnTo>
                <a:lnTo>
                  <a:pt x="23526" y="84391"/>
                </a:lnTo>
                <a:lnTo>
                  <a:pt x="20859" y="87153"/>
                </a:lnTo>
                <a:lnTo>
                  <a:pt x="17852" y="88392"/>
                </a:lnTo>
                <a:lnTo>
                  <a:pt x="13716" y="88392"/>
                </a:lnTo>
                <a:lnTo>
                  <a:pt x="9810" y="88487"/>
                </a:lnTo>
                <a:close/>
              </a:path>
              <a:path w="27940" h="147954">
                <a:moveTo>
                  <a:pt x="17621" y="88487"/>
                </a:moveTo>
                <a:lnTo>
                  <a:pt x="13716" y="88392"/>
                </a:lnTo>
                <a:lnTo>
                  <a:pt x="17852" y="88392"/>
                </a:lnTo>
                <a:lnTo>
                  <a:pt x="17621" y="88487"/>
                </a:lnTo>
                <a:close/>
              </a:path>
              <a:path w="27940" h="147954">
                <a:moveTo>
                  <a:pt x="17621" y="147828"/>
                </a:moveTo>
                <a:lnTo>
                  <a:pt x="9810" y="147828"/>
                </a:lnTo>
                <a:lnTo>
                  <a:pt x="6572" y="146494"/>
                </a:lnTo>
                <a:lnTo>
                  <a:pt x="3905" y="143827"/>
                </a:lnTo>
                <a:lnTo>
                  <a:pt x="1333" y="141160"/>
                </a:lnTo>
                <a:lnTo>
                  <a:pt x="0" y="137636"/>
                </a:lnTo>
                <a:lnTo>
                  <a:pt x="0" y="129254"/>
                </a:lnTo>
                <a:lnTo>
                  <a:pt x="13716" y="118872"/>
                </a:lnTo>
                <a:lnTo>
                  <a:pt x="17621" y="118967"/>
                </a:lnTo>
                <a:lnTo>
                  <a:pt x="20859" y="120396"/>
                </a:lnTo>
                <a:lnTo>
                  <a:pt x="23526" y="123063"/>
                </a:lnTo>
                <a:lnTo>
                  <a:pt x="26193" y="125825"/>
                </a:lnTo>
                <a:lnTo>
                  <a:pt x="27432" y="129254"/>
                </a:lnTo>
                <a:lnTo>
                  <a:pt x="27432" y="137636"/>
                </a:lnTo>
                <a:lnTo>
                  <a:pt x="26193" y="141160"/>
                </a:lnTo>
                <a:lnTo>
                  <a:pt x="20859" y="146494"/>
                </a:lnTo>
                <a:lnTo>
                  <a:pt x="1762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181202" y="4167244"/>
            <a:ext cx="86006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704293" y="4167244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197750" y="4233134"/>
            <a:ext cx="142875" cy="25773"/>
          </a:xfrm>
          <a:custGeom>
            <a:avLst/>
            <a:gdLst/>
            <a:ahLst/>
            <a:cxnLst/>
            <a:rect l="l" t="t" r="r" b="b"/>
            <a:pathLst>
              <a:path w="161925" h="29210">
                <a:moveTo>
                  <a:pt x="76866" y="29051"/>
                </a:moveTo>
                <a:lnTo>
                  <a:pt x="73628" y="27717"/>
                </a:lnTo>
                <a:lnTo>
                  <a:pt x="68389" y="22288"/>
                </a:lnTo>
                <a:lnTo>
                  <a:pt x="67056" y="18764"/>
                </a:lnTo>
                <a:lnTo>
                  <a:pt x="67056" y="10382"/>
                </a:lnTo>
                <a:lnTo>
                  <a:pt x="80772" y="0"/>
                </a:lnTo>
                <a:lnTo>
                  <a:pt x="84677" y="95"/>
                </a:lnTo>
                <a:lnTo>
                  <a:pt x="87915" y="1524"/>
                </a:lnTo>
                <a:lnTo>
                  <a:pt x="90582" y="4191"/>
                </a:lnTo>
                <a:lnTo>
                  <a:pt x="93249" y="6953"/>
                </a:lnTo>
                <a:lnTo>
                  <a:pt x="94488" y="10382"/>
                </a:lnTo>
                <a:lnTo>
                  <a:pt x="94488" y="18764"/>
                </a:lnTo>
                <a:lnTo>
                  <a:pt x="93249" y="22288"/>
                </a:lnTo>
                <a:lnTo>
                  <a:pt x="90582" y="24955"/>
                </a:lnTo>
                <a:lnTo>
                  <a:pt x="87915" y="27717"/>
                </a:lnTo>
                <a:lnTo>
                  <a:pt x="84908" y="28956"/>
                </a:lnTo>
                <a:lnTo>
                  <a:pt x="80772" y="28956"/>
                </a:lnTo>
                <a:lnTo>
                  <a:pt x="76866" y="29051"/>
                </a:lnTo>
                <a:close/>
              </a:path>
              <a:path w="161925" h="29210">
                <a:moveTo>
                  <a:pt x="84677" y="29051"/>
                </a:moveTo>
                <a:lnTo>
                  <a:pt x="80772" y="28956"/>
                </a:lnTo>
                <a:lnTo>
                  <a:pt x="84908" y="28956"/>
                </a:lnTo>
                <a:lnTo>
                  <a:pt x="84677" y="29051"/>
                </a:lnTo>
                <a:close/>
              </a:path>
              <a:path w="161925" h="29210">
                <a:moveTo>
                  <a:pt x="9810" y="29051"/>
                </a:moveTo>
                <a:lnTo>
                  <a:pt x="6572" y="27717"/>
                </a:lnTo>
                <a:lnTo>
                  <a:pt x="1333" y="22288"/>
                </a:lnTo>
                <a:lnTo>
                  <a:pt x="0" y="18764"/>
                </a:lnTo>
                <a:lnTo>
                  <a:pt x="0" y="10382"/>
                </a:lnTo>
                <a:lnTo>
                  <a:pt x="13716" y="0"/>
                </a:lnTo>
                <a:lnTo>
                  <a:pt x="17621" y="95"/>
                </a:lnTo>
                <a:lnTo>
                  <a:pt x="20859" y="1524"/>
                </a:lnTo>
                <a:lnTo>
                  <a:pt x="23526" y="4191"/>
                </a:lnTo>
                <a:lnTo>
                  <a:pt x="26193" y="6953"/>
                </a:lnTo>
                <a:lnTo>
                  <a:pt x="27432" y="10382"/>
                </a:lnTo>
                <a:lnTo>
                  <a:pt x="27432" y="18764"/>
                </a:lnTo>
                <a:lnTo>
                  <a:pt x="26193" y="22288"/>
                </a:lnTo>
                <a:lnTo>
                  <a:pt x="23526" y="24955"/>
                </a:lnTo>
                <a:lnTo>
                  <a:pt x="20859" y="27717"/>
                </a:lnTo>
                <a:lnTo>
                  <a:pt x="17852" y="28956"/>
                </a:lnTo>
                <a:lnTo>
                  <a:pt x="13716" y="28956"/>
                </a:lnTo>
                <a:lnTo>
                  <a:pt x="9810" y="29051"/>
                </a:lnTo>
                <a:close/>
              </a:path>
              <a:path w="161925" h="29210">
                <a:moveTo>
                  <a:pt x="17621" y="29051"/>
                </a:moveTo>
                <a:lnTo>
                  <a:pt x="13716" y="28956"/>
                </a:lnTo>
                <a:lnTo>
                  <a:pt x="17852" y="28956"/>
                </a:lnTo>
                <a:lnTo>
                  <a:pt x="17621" y="29051"/>
                </a:lnTo>
                <a:close/>
              </a:path>
              <a:path w="161925" h="29210">
                <a:moveTo>
                  <a:pt x="143922" y="29051"/>
                </a:moveTo>
                <a:lnTo>
                  <a:pt x="140684" y="27717"/>
                </a:lnTo>
                <a:lnTo>
                  <a:pt x="135445" y="22288"/>
                </a:lnTo>
                <a:lnTo>
                  <a:pt x="134112" y="18764"/>
                </a:lnTo>
                <a:lnTo>
                  <a:pt x="134112" y="10382"/>
                </a:lnTo>
                <a:lnTo>
                  <a:pt x="147828" y="0"/>
                </a:lnTo>
                <a:lnTo>
                  <a:pt x="151733" y="95"/>
                </a:lnTo>
                <a:lnTo>
                  <a:pt x="154971" y="1524"/>
                </a:lnTo>
                <a:lnTo>
                  <a:pt x="157638" y="4191"/>
                </a:lnTo>
                <a:lnTo>
                  <a:pt x="160305" y="6953"/>
                </a:lnTo>
                <a:lnTo>
                  <a:pt x="161544" y="10382"/>
                </a:lnTo>
                <a:lnTo>
                  <a:pt x="161544" y="18764"/>
                </a:lnTo>
                <a:lnTo>
                  <a:pt x="160305" y="22288"/>
                </a:lnTo>
                <a:lnTo>
                  <a:pt x="157638" y="24955"/>
                </a:lnTo>
                <a:lnTo>
                  <a:pt x="154971" y="27717"/>
                </a:lnTo>
                <a:lnTo>
                  <a:pt x="151964" y="28956"/>
                </a:lnTo>
                <a:lnTo>
                  <a:pt x="147828" y="28956"/>
                </a:lnTo>
                <a:lnTo>
                  <a:pt x="143922" y="29051"/>
                </a:lnTo>
                <a:close/>
              </a:path>
              <a:path w="161925" h="29210">
                <a:moveTo>
                  <a:pt x="151733" y="29051"/>
                </a:moveTo>
                <a:lnTo>
                  <a:pt x="147828" y="28956"/>
                </a:lnTo>
                <a:lnTo>
                  <a:pt x="151964" y="28956"/>
                </a:lnTo>
                <a:lnTo>
                  <a:pt x="151733" y="2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742407" y="4167244"/>
            <a:ext cx="86006" cy="137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188848" y="4167244"/>
            <a:ext cx="86006" cy="137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526319" y="4208929"/>
            <a:ext cx="140773" cy="954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663481" y="4185601"/>
            <a:ext cx="182656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>
              <a:spcBef>
                <a:spcPts val="106"/>
              </a:spcBef>
            </a:pPr>
            <a:r>
              <a:rPr sz="1147" spc="-57" dirty="0">
                <a:latin typeface="DejaVu Sans"/>
                <a:cs typeface="DejaVu Sans"/>
              </a:rPr>
              <a:t>31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048065" y="4208929"/>
            <a:ext cx="140773" cy="954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8185221" y="4185601"/>
            <a:ext cx="182656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>
              <a:spcBef>
                <a:spcPts val="106"/>
              </a:spcBef>
            </a:pPr>
            <a:r>
              <a:rPr sz="1147" spc="-57" dirty="0">
                <a:latin typeface="DejaVu Sans"/>
                <a:cs typeface="DejaVu Sans"/>
              </a:rPr>
              <a:t>32</a:t>
            </a:r>
            <a:endParaRPr sz="1147">
              <a:latin typeface="DejaVu Sans"/>
              <a:cs typeface="DejaVu Sans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537883" y="2229522"/>
            <a:ext cx="473449" cy="254374"/>
            <a:chOff x="457200" y="2526792"/>
            <a:chExt cx="536575" cy="288290"/>
          </a:xfrm>
        </p:grpSpPr>
        <p:sp>
          <p:nvSpPr>
            <p:cNvPr id="112" name="object 112"/>
            <p:cNvSpPr/>
            <p:nvPr/>
          </p:nvSpPr>
          <p:spPr>
            <a:xfrm>
              <a:off x="457200" y="2526792"/>
              <a:ext cx="536575" cy="288290"/>
            </a:xfrm>
            <a:custGeom>
              <a:avLst/>
              <a:gdLst/>
              <a:ahLst/>
              <a:cxnLst/>
              <a:rect l="l" t="t" r="r" b="b"/>
              <a:pathLst>
                <a:path w="536575" h="288289">
                  <a:moveTo>
                    <a:pt x="536447" y="288036"/>
                  </a:moveTo>
                  <a:lnTo>
                    <a:pt x="0" y="288036"/>
                  </a:lnTo>
                  <a:lnTo>
                    <a:pt x="0" y="0"/>
                  </a:lnTo>
                  <a:lnTo>
                    <a:pt x="536447" y="0"/>
                  </a:lnTo>
                  <a:lnTo>
                    <a:pt x="536447" y="28803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7871" y="2601468"/>
              <a:ext cx="203644" cy="1539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537883" y="2229522"/>
            <a:ext cx="47344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733">
              <a:lnSpc>
                <a:spcPts val="1227"/>
              </a:lnSpc>
            </a:pPr>
            <a:r>
              <a:rPr sz="1147" spc="4" dirty="0">
                <a:solidFill>
                  <a:srgbClr val="BF0000"/>
                </a:solidFill>
                <a:latin typeface="DejaVu Sans"/>
                <a:cs typeface="DejaVu Sans"/>
              </a:rPr>
              <a:t>(1)</a:t>
            </a:r>
            <a:endParaRPr sz="1147">
              <a:latin typeface="DejaVu Sans"/>
              <a:cs typeface="DejaVu San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101313" y="2596627"/>
            <a:ext cx="2365562" cy="67235"/>
          </a:xfrm>
          <a:custGeom>
            <a:avLst/>
            <a:gdLst/>
            <a:ahLst/>
            <a:cxnLst/>
            <a:rect l="l" t="t" r="r" b="b"/>
            <a:pathLst>
              <a:path w="2680970" h="76200">
                <a:moveTo>
                  <a:pt x="2604516" y="76200"/>
                </a:moveTo>
                <a:lnTo>
                  <a:pt x="2604516" y="0"/>
                </a:lnTo>
                <a:lnTo>
                  <a:pt x="2662428" y="28956"/>
                </a:lnTo>
                <a:lnTo>
                  <a:pt x="2618232" y="28956"/>
                </a:lnTo>
                <a:lnTo>
                  <a:pt x="2618232" y="47244"/>
                </a:lnTo>
                <a:lnTo>
                  <a:pt x="2662428" y="47244"/>
                </a:lnTo>
                <a:lnTo>
                  <a:pt x="2604516" y="76200"/>
                </a:lnTo>
                <a:close/>
              </a:path>
              <a:path w="2680970" h="76200">
                <a:moveTo>
                  <a:pt x="2604516" y="47244"/>
                </a:moveTo>
                <a:lnTo>
                  <a:pt x="0" y="47244"/>
                </a:lnTo>
                <a:lnTo>
                  <a:pt x="0" y="28956"/>
                </a:lnTo>
                <a:lnTo>
                  <a:pt x="2604516" y="28956"/>
                </a:lnTo>
                <a:lnTo>
                  <a:pt x="2604516" y="47244"/>
                </a:lnTo>
                <a:close/>
              </a:path>
              <a:path w="2680970" h="76200">
                <a:moveTo>
                  <a:pt x="2662428" y="47244"/>
                </a:moveTo>
                <a:lnTo>
                  <a:pt x="2618232" y="47244"/>
                </a:lnTo>
                <a:lnTo>
                  <a:pt x="2618232" y="28956"/>
                </a:lnTo>
                <a:lnTo>
                  <a:pt x="2662428" y="28956"/>
                </a:lnTo>
                <a:lnTo>
                  <a:pt x="2680716" y="38100"/>
                </a:lnTo>
                <a:lnTo>
                  <a:pt x="266242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2082505" y="2570583"/>
            <a:ext cx="39724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79" dirty="0">
                <a:latin typeface="Garamond" panose="02020404030301010803" pitchFamily="18" charset="0"/>
                <a:cs typeface="Arial"/>
              </a:rPr>
              <a:t>t</a:t>
            </a:r>
            <a:r>
              <a:rPr sz="1588" spc="9" dirty="0">
                <a:latin typeface="Garamond" panose="02020404030301010803" pitchFamily="18" charset="0"/>
                <a:cs typeface="Arial"/>
              </a:rPr>
              <a:t>i</a:t>
            </a:r>
            <a:r>
              <a:rPr sz="1588" spc="-57" dirty="0">
                <a:latin typeface="Garamond" panose="02020404030301010803" pitchFamily="18" charset="0"/>
                <a:cs typeface="Arial"/>
              </a:rPr>
              <a:t>m</a:t>
            </a:r>
            <a:r>
              <a:rPr sz="1588" spc="-97" dirty="0">
                <a:latin typeface="Garamond" panose="02020404030301010803" pitchFamily="18" charset="0"/>
                <a:cs typeface="Arial"/>
              </a:rPr>
              <a:t>e</a:t>
            </a:r>
            <a:endParaRPr sz="1588" dirty="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9CFC7E4-BEB3-49E7-BB56-CED63C6E7199}"/>
              </a:ext>
            </a:extLst>
          </p:cNvPr>
          <p:cNvSpPr txBox="1"/>
          <p:nvPr/>
        </p:nvSpPr>
        <p:spPr>
          <a:xfrm>
            <a:off x="0" y="6604084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>
                <a:latin typeface="Garamond" panose="02020404030301010803" pitchFamily="18" charset="0"/>
              </a:rPr>
              <a:t>Adapted from </a:t>
            </a: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654C1-4CD4-4670-A42C-E4889F2ADF3E}"/>
              </a:ext>
            </a:extLst>
          </p:cNvPr>
          <p:cNvGrpSpPr/>
          <p:nvPr/>
        </p:nvGrpSpPr>
        <p:grpSpPr>
          <a:xfrm>
            <a:off x="1041943" y="1557256"/>
            <a:ext cx="2458122" cy="992307"/>
            <a:chOff x="1051559" y="1245197"/>
            <a:chExt cx="2458122" cy="992307"/>
          </a:xfrm>
        </p:grpSpPr>
        <p:sp>
          <p:nvSpPr>
            <p:cNvPr id="117" name="object 117"/>
            <p:cNvSpPr/>
            <p:nvPr/>
          </p:nvSpPr>
          <p:spPr>
            <a:xfrm>
              <a:off x="1051559" y="1245197"/>
              <a:ext cx="2458122" cy="566317"/>
            </a:xfrm>
            <a:prstGeom prst="rect">
              <a:avLst/>
            </a:prstGeom>
            <a:blipFill>
              <a:blip r:embed="rId13" cstate="print"/>
              <a:stretch>
                <a:fillRect b="-131274"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19" name="object 117">
              <a:extLst>
                <a:ext uri="{FF2B5EF4-FFF2-40B4-BE49-F238E27FC236}">
                  <a16:creationId xmlns:a16="http://schemas.microsoft.com/office/drawing/2014/main" id="{427F9654-D36F-4332-AD47-76EBD6137E55}"/>
                </a:ext>
              </a:extLst>
            </p:cNvPr>
            <p:cNvSpPr/>
            <p:nvPr/>
          </p:nvSpPr>
          <p:spPr>
            <a:xfrm>
              <a:off x="1051559" y="1810187"/>
              <a:ext cx="2458122" cy="427317"/>
            </a:xfrm>
            <a:prstGeom prst="rect">
              <a:avLst/>
            </a:prstGeom>
            <a:blipFill>
              <a:blip r:embed="rId13" cstate="print"/>
              <a:stretch>
                <a:fillRect t="-206504"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4996" y="773611"/>
            <a:ext cx="4994008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Training the 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782" y="3853008"/>
            <a:ext cx="7515998" cy="1460317"/>
          </a:xfrm>
          <a:prstGeom prst="rect">
            <a:avLst/>
          </a:prstGeom>
        </p:spPr>
        <p:txBody>
          <a:bodyPr vert="horz" wrap="square" lIns="0" tIns="64434" rIns="0" bIns="0" rtlCol="0">
            <a:spAutoFit/>
          </a:bodyPr>
          <a:lstStyle/>
          <a:p>
            <a:pPr marL="313221" indent="-302575">
              <a:spcBef>
                <a:spcPts val="507"/>
              </a:spcBef>
              <a:buChar char="•"/>
              <a:tabLst>
                <a:tab pos="313221" algn="l"/>
                <a:tab pos="313781" algn="l"/>
              </a:tabLst>
            </a:pPr>
            <a:r>
              <a:rPr sz="2400" dirty="0">
                <a:latin typeface="Garamond" panose="02020404030301010803" pitchFamily="18" charset="0"/>
                <a:cs typeface="Arial"/>
              </a:rPr>
              <a:t>These are really just large networks</a:t>
            </a:r>
          </a:p>
          <a:p>
            <a:pPr marL="770421" lvl="1" indent="-302575">
              <a:spcBef>
                <a:spcPts val="424"/>
              </a:spcBef>
              <a:buChar char="•"/>
              <a:tabLst>
                <a:tab pos="313221" algn="l"/>
                <a:tab pos="313781" algn="l"/>
              </a:tabLst>
            </a:pPr>
            <a:r>
              <a:rPr sz="2000" dirty="0">
                <a:latin typeface="Garamond" panose="02020404030301010803" pitchFamily="18" charset="0"/>
                <a:cs typeface="Arial"/>
              </a:rPr>
              <a:t>Can use conventional backpropagation to learn parameters</a:t>
            </a:r>
          </a:p>
          <a:p>
            <a:pPr marL="770421" lvl="1" indent="-302575">
              <a:spcBef>
                <a:spcPts val="415"/>
              </a:spcBef>
              <a:buChar char="•"/>
              <a:tabLst>
                <a:tab pos="313221" algn="l"/>
                <a:tab pos="313781" algn="l"/>
              </a:tabLst>
            </a:pPr>
            <a:r>
              <a:rPr sz="2000" dirty="0">
                <a:latin typeface="Garamond" panose="02020404030301010803" pitchFamily="18" charset="0"/>
                <a:cs typeface="Arial"/>
              </a:rPr>
              <a:t>Backprop learns a network that maps the training inputs to the target binary</a:t>
            </a:r>
            <a:r>
              <a:rPr lang="en-US" sz="2000" dirty="0">
                <a:latin typeface="Garamond" panose="02020404030301010803" pitchFamily="18" charset="0"/>
                <a:cs typeface="Arial"/>
              </a:rPr>
              <a:t> outputs</a:t>
            </a:r>
            <a:endParaRPr sz="2000" dirty="0">
              <a:latin typeface="Garamond" panose="02020404030301010803" pitchFamily="18" charset="0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7942" y="1987476"/>
            <a:ext cx="3501838" cy="1413622"/>
            <a:chOff x="1001267" y="2252472"/>
            <a:chExt cx="3968750" cy="1602105"/>
          </a:xfrm>
        </p:grpSpPr>
        <p:sp>
          <p:nvSpPr>
            <p:cNvPr id="6" name="object 6"/>
            <p:cNvSpPr/>
            <p:nvPr/>
          </p:nvSpPr>
          <p:spPr>
            <a:xfrm>
              <a:off x="1019555" y="2519172"/>
              <a:ext cx="1543812" cy="12847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001267" y="2252472"/>
              <a:ext cx="3968496" cy="1601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797911" y="1682226"/>
            <a:ext cx="3283884" cy="1744196"/>
            <a:chOff x="5285232" y="1906523"/>
            <a:chExt cx="3721735" cy="1976755"/>
          </a:xfrm>
        </p:grpSpPr>
        <p:sp>
          <p:nvSpPr>
            <p:cNvPr id="9" name="object 9"/>
            <p:cNvSpPr/>
            <p:nvPr/>
          </p:nvSpPr>
          <p:spPr>
            <a:xfrm>
              <a:off x="5298948" y="3392423"/>
              <a:ext cx="3683507" cy="4754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285232" y="1906523"/>
              <a:ext cx="3721608" cy="19766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473952" y="2930651"/>
              <a:ext cx="1691639" cy="52069"/>
            </a:xfrm>
            <a:custGeom>
              <a:avLst/>
              <a:gdLst/>
              <a:ahLst/>
              <a:cxnLst/>
              <a:rect l="l" t="t" r="r" b="b"/>
              <a:pathLst>
                <a:path w="1691640" h="52069">
                  <a:moveTo>
                    <a:pt x="51816" y="22860"/>
                  </a:moveTo>
                  <a:lnTo>
                    <a:pt x="50292" y="18288"/>
                  </a:lnTo>
                  <a:lnTo>
                    <a:pt x="50292" y="16764"/>
                  </a:lnTo>
                  <a:lnTo>
                    <a:pt x="48768" y="15240"/>
                  </a:lnTo>
                  <a:lnTo>
                    <a:pt x="48768" y="13716"/>
                  </a:lnTo>
                  <a:lnTo>
                    <a:pt x="45720" y="9144"/>
                  </a:lnTo>
                  <a:lnTo>
                    <a:pt x="42672" y="6096"/>
                  </a:lnTo>
                  <a:lnTo>
                    <a:pt x="38100" y="3048"/>
                  </a:lnTo>
                  <a:lnTo>
                    <a:pt x="36576" y="1524"/>
                  </a:lnTo>
                  <a:lnTo>
                    <a:pt x="33528" y="1524"/>
                  </a:lnTo>
                  <a:lnTo>
                    <a:pt x="27432" y="0"/>
                  </a:lnTo>
                  <a:lnTo>
                    <a:pt x="22860" y="0"/>
                  </a:lnTo>
                  <a:lnTo>
                    <a:pt x="18288" y="1524"/>
                  </a:lnTo>
                  <a:lnTo>
                    <a:pt x="15240" y="1524"/>
                  </a:lnTo>
                  <a:lnTo>
                    <a:pt x="13716" y="3048"/>
                  </a:lnTo>
                  <a:lnTo>
                    <a:pt x="9144" y="6096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6096" y="9144"/>
                  </a:lnTo>
                  <a:lnTo>
                    <a:pt x="3048" y="13716"/>
                  </a:lnTo>
                  <a:lnTo>
                    <a:pt x="1524" y="15240"/>
                  </a:lnTo>
                  <a:lnTo>
                    <a:pt x="1524" y="16764"/>
                  </a:lnTo>
                  <a:lnTo>
                    <a:pt x="0" y="18288"/>
                  </a:lnTo>
                  <a:lnTo>
                    <a:pt x="0" y="33540"/>
                  </a:lnTo>
                  <a:lnTo>
                    <a:pt x="1524" y="35064"/>
                  </a:lnTo>
                  <a:lnTo>
                    <a:pt x="1524" y="36588"/>
                  </a:lnTo>
                  <a:lnTo>
                    <a:pt x="3048" y="38112"/>
                  </a:lnTo>
                  <a:lnTo>
                    <a:pt x="6096" y="42684"/>
                  </a:lnTo>
                  <a:lnTo>
                    <a:pt x="6096" y="44208"/>
                  </a:lnTo>
                  <a:lnTo>
                    <a:pt x="7620" y="44208"/>
                  </a:lnTo>
                  <a:lnTo>
                    <a:pt x="9144" y="45732"/>
                  </a:lnTo>
                  <a:lnTo>
                    <a:pt x="13716" y="48780"/>
                  </a:lnTo>
                  <a:lnTo>
                    <a:pt x="15240" y="48780"/>
                  </a:lnTo>
                  <a:lnTo>
                    <a:pt x="16764" y="50304"/>
                  </a:lnTo>
                  <a:lnTo>
                    <a:pt x="18288" y="50304"/>
                  </a:lnTo>
                  <a:lnTo>
                    <a:pt x="22860" y="51828"/>
                  </a:lnTo>
                  <a:lnTo>
                    <a:pt x="27432" y="51828"/>
                  </a:lnTo>
                  <a:lnTo>
                    <a:pt x="33528" y="50304"/>
                  </a:lnTo>
                  <a:lnTo>
                    <a:pt x="35052" y="50304"/>
                  </a:lnTo>
                  <a:lnTo>
                    <a:pt x="36576" y="48780"/>
                  </a:lnTo>
                  <a:lnTo>
                    <a:pt x="38100" y="48780"/>
                  </a:lnTo>
                  <a:lnTo>
                    <a:pt x="42672" y="45732"/>
                  </a:lnTo>
                  <a:lnTo>
                    <a:pt x="42672" y="44208"/>
                  </a:lnTo>
                  <a:lnTo>
                    <a:pt x="44196" y="42684"/>
                  </a:lnTo>
                  <a:lnTo>
                    <a:pt x="45720" y="42684"/>
                  </a:lnTo>
                  <a:lnTo>
                    <a:pt x="48768" y="38112"/>
                  </a:lnTo>
                  <a:lnTo>
                    <a:pt x="48768" y="36588"/>
                  </a:lnTo>
                  <a:lnTo>
                    <a:pt x="50292" y="35064"/>
                  </a:lnTo>
                  <a:lnTo>
                    <a:pt x="50292" y="33540"/>
                  </a:lnTo>
                  <a:lnTo>
                    <a:pt x="51435" y="28968"/>
                  </a:lnTo>
                  <a:lnTo>
                    <a:pt x="51816" y="27444"/>
                  </a:lnTo>
                  <a:lnTo>
                    <a:pt x="51816" y="24396"/>
                  </a:lnTo>
                  <a:lnTo>
                    <a:pt x="51816" y="22860"/>
                  </a:lnTo>
                  <a:close/>
                </a:path>
                <a:path w="1691640" h="52069">
                  <a:moveTo>
                    <a:pt x="231648" y="22860"/>
                  </a:moveTo>
                  <a:lnTo>
                    <a:pt x="230124" y="18288"/>
                  </a:lnTo>
                  <a:lnTo>
                    <a:pt x="230124" y="15240"/>
                  </a:lnTo>
                  <a:lnTo>
                    <a:pt x="228600" y="13716"/>
                  </a:lnTo>
                  <a:lnTo>
                    <a:pt x="225552" y="9144"/>
                  </a:lnTo>
                  <a:lnTo>
                    <a:pt x="225552" y="7620"/>
                  </a:lnTo>
                  <a:lnTo>
                    <a:pt x="224028" y="6096"/>
                  </a:lnTo>
                  <a:lnTo>
                    <a:pt x="222504" y="6096"/>
                  </a:lnTo>
                  <a:lnTo>
                    <a:pt x="217932" y="3048"/>
                  </a:lnTo>
                  <a:lnTo>
                    <a:pt x="216408" y="1524"/>
                  </a:lnTo>
                  <a:lnTo>
                    <a:pt x="213360" y="1524"/>
                  </a:lnTo>
                  <a:lnTo>
                    <a:pt x="208788" y="0"/>
                  </a:lnTo>
                  <a:lnTo>
                    <a:pt x="204216" y="0"/>
                  </a:lnTo>
                  <a:lnTo>
                    <a:pt x="198120" y="1524"/>
                  </a:lnTo>
                  <a:lnTo>
                    <a:pt x="195072" y="1524"/>
                  </a:lnTo>
                  <a:lnTo>
                    <a:pt x="193548" y="3048"/>
                  </a:lnTo>
                  <a:lnTo>
                    <a:pt x="188976" y="6096"/>
                  </a:lnTo>
                  <a:lnTo>
                    <a:pt x="187452" y="6096"/>
                  </a:lnTo>
                  <a:lnTo>
                    <a:pt x="187452" y="7620"/>
                  </a:lnTo>
                  <a:lnTo>
                    <a:pt x="185928" y="9144"/>
                  </a:lnTo>
                  <a:lnTo>
                    <a:pt x="182880" y="13716"/>
                  </a:lnTo>
                  <a:lnTo>
                    <a:pt x="182880" y="15240"/>
                  </a:lnTo>
                  <a:lnTo>
                    <a:pt x="181356" y="16764"/>
                  </a:lnTo>
                  <a:lnTo>
                    <a:pt x="181356" y="18288"/>
                  </a:lnTo>
                  <a:lnTo>
                    <a:pt x="179819" y="22860"/>
                  </a:lnTo>
                  <a:lnTo>
                    <a:pt x="179819" y="27444"/>
                  </a:lnTo>
                  <a:lnTo>
                    <a:pt x="181356" y="33540"/>
                  </a:lnTo>
                  <a:lnTo>
                    <a:pt x="181356" y="35064"/>
                  </a:lnTo>
                  <a:lnTo>
                    <a:pt x="182880" y="36588"/>
                  </a:lnTo>
                  <a:lnTo>
                    <a:pt x="182880" y="38112"/>
                  </a:lnTo>
                  <a:lnTo>
                    <a:pt x="185928" y="42684"/>
                  </a:lnTo>
                  <a:lnTo>
                    <a:pt x="188976" y="45732"/>
                  </a:lnTo>
                  <a:lnTo>
                    <a:pt x="193548" y="48780"/>
                  </a:lnTo>
                  <a:lnTo>
                    <a:pt x="195072" y="48780"/>
                  </a:lnTo>
                  <a:lnTo>
                    <a:pt x="196596" y="50304"/>
                  </a:lnTo>
                  <a:lnTo>
                    <a:pt x="198120" y="50304"/>
                  </a:lnTo>
                  <a:lnTo>
                    <a:pt x="204216" y="51828"/>
                  </a:lnTo>
                  <a:lnTo>
                    <a:pt x="208788" y="51828"/>
                  </a:lnTo>
                  <a:lnTo>
                    <a:pt x="213360" y="50304"/>
                  </a:lnTo>
                  <a:lnTo>
                    <a:pt x="214884" y="50304"/>
                  </a:lnTo>
                  <a:lnTo>
                    <a:pt x="216408" y="48780"/>
                  </a:lnTo>
                  <a:lnTo>
                    <a:pt x="217932" y="48780"/>
                  </a:lnTo>
                  <a:lnTo>
                    <a:pt x="222504" y="45732"/>
                  </a:lnTo>
                  <a:lnTo>
                    <a:pt x="225552" y="42684"/>
                  </a:lnTo>
                  <a:lnTo>
                    <a:pt x="228600" y="38112"/>
                  </a:lnTo>
                  <a:lnTo>
                    <a:pt x="230124" y="36588"/>
                  </a:lnTo>
                  <a:lnTo>
                    <a:pt x="230124" y="33540"/>
                  </a:lnTo>
                  <a:lnTo>
                    <a:pt x="231267" y="28968"/>
                  </a:lnTo>
                  <a:lnTo>
                    <a:pt x="231648" y="27444"/>
                  </a:lnTo>
                  <a:lnTo>
                    <a:pt x="231648" y="24396"/>
                  </a:lnTo>
                  <a:lnTo>
                    <a:pt x="231648" y="22860"/>
                  </a:lnTo>
                  <a:close/>
                </a:path>
                <a:path w="1691640" h="52069">
                  <a:moveTo>
                    <a:pt x="413004" y="24396"/>
                  </a:moveTo>
                  <a:lnTo>
                    <a:pt x="411480" y="22860"/>
                  </a:lnTo>
                  <a:lnTo>
                    <a:pt x="411480" y="16764"/>
                  </a:lnTo>
                  <a:lnTo>
                    <a:pt x="409956" y="15240"/>
                  </a:lnTo>
                  <a:lnTo>
                    <a:pt x="409956" y="13716"/>
                  </a:lnTo>
                  <a:lnTo>
                    <a:pt x="406908" y="9144"/>
                  </a:lnTo>
                  <a:lnTo>
                    <a:pt x="403860" y="6096"/>
                  </a:lnTo>
                  <a:lnTo>
                    <a:pt x="402336" y="6096"/>
                  </a:lnTo>
                  <a:lnTo>
                    <a:pt x="397764" y="1524"/>
                  </a:lnTo>
                  <a:lnTo>
                    <a:pt x="394716" y="1524"/>
                  </a:lnTo>
                  <a:lnTo>
                    <a:pt x="388620" y="0"/>
                  </a:lnTo>
                  <a:lnTo>
                    <a:pt x="384048" y="0"/>
                  </a:lnTo>
                  <a:lnTo>
                    <a:pt x="379476" y="1524"/>
                  </a:lnTo>
                  <a:lnTo>
                    <a:pt x="376428" y="1524"/>
                  </a:lnTo>
                  <a:lnTo>
                    <a:pt x="374904" y="3048"/>
                  </a:lnTo>
                  <a:lnTo>
                    <a:pt x="370332" y="6096"/>
                  </a:lnTo>
                  <a:lnTo>
                    <a:pt x="368808" y="6096"/>
                  </a:lnTo>
                  <a:lnTo>
                    <a:pt x="367284" y="7620"/>
                  </a:lnTo>
                  <a:lnTo>
                    <a:pt x="367284" y="9144"/>
                  </a:lnTo>
                  <a:lnTo>
                    <a:pt x="364236" y="13716"/>
                  </a:lnTo>
                  <a:lnTo>
                    <a:pt x="362712" y="15240"/>
                  </a:lnTo>
                  <a:lnTo>
                    <a:pt x="362712" y="16764"/>
                  </a:lnTo>
                  <a:lnTo>
                    <a:pt x="361188" y="18288"/>
                  </a:lnTo>
                  <a:lnTo>
                    <a:pt x="361188" y="22860"/>
                  </a:lnTo>
                  <a:lnTo>
                    <a:pt x="359651" y="24396"/>
                  </a:lnTo>
                  <a:lnTo>
                    <a:pt x="359651" y="25920"/>
                  </a:lnTo>
                  <a:lnTo>
                    <a:pt x="361188" y="27444"/>
                  </a:lnTo>
                  <a:lnTo>
                    <a:pt x="361188" y="33540"/>
                  </a:lnTo>
                  <a:lnTo>
                    <a:pt x="362712" y="35064"/>
                  </a:lnTo>
                  <a:lnTo>
                    <a:pt x="362712" y="36588"/>
                  </a:lnTo>
                  <a:lnTo>
                    <a:pt x="364236" y="38112"/>
                  </a:lnTo>
                  <a:lnTo>
                    <a:pt x="367284" y="42684"/>
                  </a:lnTo>
                  <a:lnTo>
                    <a:pt x="367284" y="44208"/>
                  </a:lnTo>
                  <a:lnTo>
                    <a:pt x="368808" y="44208"/>
                  </a:lnTo>
                  <a:lnTo>
                    <a:pt x="370332" y="45732"/>
                  </a:lnTo>
                  <a:lnTo>
                    <a:pt x="374904" y="48780"/>
                  </a:lnTo>
                  <a:lnTo>
                    <a:pt x="376428" y="48780"/>
                  </a:lnTo>
                  <a:lnTo>
                    <a:pt x="377952" y="50304"/>
                  </a:lnTo>
                  <a:lnTo>
                    <a:pt x="379476" y="50304"/>
                  </a:lnTo>
                  <a:lnTo>
                    <a:pt x="384048" y="51828"/>
                  </a:lnTo>
                  <a:lnTo>
                    <a:pt x="388620" y="51828"/>
                  </a:lnTo>
                  <a:lnTo>
                    <a:pt x="394716" y="50304"/>
                  </a:lnTo>
                  <a:lnTo>
                    <a:pt x="396240" y="50304"/>
                  </a:lnTo>
                  <a:lnTo>
                    <a:pt x="397764" y="48780"/>
                  </a:lnTo>
                  <a:lnTo>
                    <a:pt x="399288" y="48780"/>
                  </a:lnTo>
                  <a:lnTo>
                    <a:pt x="405384" y="42684"/>
                  </a:lnTo>
                  <a:lnTo>
                    <a:pt x="406908" y="42684"/>
                  </a:lnTo>
                  <a:lnTo>
                    <a:pt x="409956" y="38112"/>
                  </a:lnTo>
                  <a:lnTo>
                    <a:pt x="409956" y="36588"/>
                  </a:lnTo>
                  <a:lnTo>
                    <a:pt x="411480" y="35064"/>
                  </a:lnTo>
                  <a:lnTo>
                    <a:pt x="411480" y="28968"/>
                  </a:lnTo>
                  <a:lnTo>
                    <a:pt x="411480" y="27444"/>
                  </a:lnTo>
                  <a:lnTo>
                    <a:pt x="413004" y="25920"/>
                  </a:lnTo>
                  <a:lnTo>
                    <a:pt x="413004" y="24396"/>
                  </a:lnTo>
                  <a:close/>
                </a:path>
                <a:path w="1691640" h="52069">
                  <a:moveTo>
                    <a:pt x="588264" y="21336"/>
                  </a:moveTo>
                  <a:lnTo>
                    <a:pt x="587756" y="19812"/>
                  </a:lnTo>
                  <a:lnTo>
                    <a:pt x="586740" y="16764"/>
                  </a:lnTo>
                  <a:lnTo>
                    <a:pt x="586740" y="13716"/>
                  </a:lnTo>
                  <a:lnTo>
                    <a:pt x="585216" y="12192"/>
                  </a:lnTo>
                  <a:lnTo>
                    <a:pt x="583692" y="9144"/>
                  </a:lnTo>
                  <a:lnTo>
                    <a:pt x="579120" y="4572"/>
                  </a:lnTo>
                  <a:lnTo>
                    <a:pt x="576072" y="3048"/>
                  </a:lnTo>
                  <a:lnTo>
                    <a:pt x="574548" y="1524"/>
                  </a:lnTo>
                  <a:lnTo>
                    <a:pt x="573024" y="1524"/>
                  </a:lnTo>
                  <a:lnTo>
                    <a:pt x="571500" y="0"/>
                  </a:lnTo>
                  <a:lnTo>
                    <a:pt x="557784" y="0"/>
                  </a:lnTo>
                  <a:lnTo>
                    <a:pt x="556260" y="1524"/>
                  </a:lnTo>
                  <a:lnTo>
                    <a:pt x="554736" y="1524"/>
                  </a:lnTo>
                  <a:lnTo>
                    <a:pt x="553212" y="3048"/>
                  </a:lnTo>
                  <a:lnTo>
                    <a:pt x="550164" y="4572"/>
                  </a:lnTo>
                  <a:lnTo>
                    <a:pt x="545592" y="9144"/>
                  </a:lnTo>
                  <a:lnTo>
                    <a:pt x="544068" y="12192"/>
                  </a:lnTo>
                  <a:lnTo>
                    <a:pt x="542544" y="13716"/>
                  </a:lnTo>
                  <a:lnTo>
                    <a:pt x="542544" y="16764"/>
                  </a:lnTo>
                  <a:lnTo>
                    <a:pt x="541147" y="20955"/>
                  </a:lnTo>
                  <a:lnTo>
                    <a:pt x="541020" y="25920"/>
                  </a:lnTo>
                  <a:lnTo>
                    <a:pt x="542544" y="30492"/>
                  </a:lnTo>
                  <a:lnTo>
                    <a:pt x="542544" y="33540"/>
                  </a:lnTo>
                  <a:lnTo>
                    <a:pt x="544068" y="35064"/>
                  </a:lnTo>
                  <a:lnTo>
                    <a:pt x="545592" y="38112"/>
                  </a:lnTo>
                  <a:lnTo>
                    <a:pt x="548640" y="41160"/>
                  </a:lnTo>
                  <a:lnTo>
                    <a:pt x="550164" y="41160"/>
                  </a:lnTo>
                  <a:lnTo>
                    <a:pt x="553212" y="44208"/>
                  </a:lnTo>
                  <a:lnTo>
                    <a:pt x="554736" y="44208"/>
                  </a:lnTo>
                  <a:lnTo>
                    <a:pt x="556260" y="45732"/>
                  </a:lnTo>
                  <a:lnTo>
                    <a:pt x="557784" y="45732"/>
                  </a:lnTo>
                  <a:lnTo>
                    <a:pt x="562356" y="47256"/>
                  </a:lnTo>
                  <a:lnTo>
                    <a:pt x="566928" y="47256"/>
                  </a:lnTo>
                  <a:lnTo>
                    <a:pt x="571500" y="45732"/>
                  </a:lnTo>
                  <a:lnTo>
                    <a:pt x="573024" y="45732"/>
                  </a:lnTo>
                  <a:lnTo>
                    <a:pt x="574548" y="44208"/>
                  </a:lnTo>
                  <a:lnTo>
                    <a:pt x="576072" y="44208"/>
                  </a:lnTo>
                  <a:lnTo>
                    <a:pt x="579120" y="41160"/>
                  </a:lnTo>
                  <a:lnTo>
                    <a:pt x="580644" y="41160"/>
                  </a:lnTo>
                  <a:lnTo>
                    <a:pt x="583692" y="38112"/>
                  </a:lnTo>
                  <a:lnTo>
                    <a:pt x="585216" y="35064"/>
                  </a:lnTo>
                  <a:lnTo>
                    <a:pt x="586740" y="33540"/>
                  </a:lnTo>
                  <a:lnTo>
                    <a:pt x="586740" y="30492"/>
                  </a:lnTo>
                  <a:lnTo>
                    <a:pt x="588264" y="25920"/>
                  </a:lnTo>
                  <a:lnTo>
                    <a:pt x="588264" y="21653"/>
                  </a:lnTo>
                  <a:lnTo>
                    <a:pt x="576059" y="21653"/>
                  </a:lnTo>
                  <a:lnTo>
                    <a:pt x="576059" y="21336"/>
                  </a:lnTo>
                  <a:lnTo>
                    <a:pt x="588264" y="21336"/>
                  </a:lnTo>
                  <a:close/>
                </a:path>
                <a:path w="1691640" h="52069">
                  <a:moveTo>
                    <a:pt x="774192" y="24396"/>
                  </a:moveTo>
                  <a:lnTo>
                    <a:pt x="772668" y="22860"/>
                  </a:lnTo>
                  <a:lnTo>
                    <a:pt x="772668" y="16764"/>
                  </a:lnTo>
                  <a:lnTo>
                    <a:pt x="769620" y="13716"/>
                  </a:lnTo>
                  <a:lnTo>
                    <a:pt x="768096" y="9144"/>
                  </a:lnTo>
                  <a:lnTo>
                    <a:pt x="765048" y="6096"/>
                  </a:lnTo>
                  <a:lnTo>
                    <a:pt x="763524" y="6096"/>
                  </a:lnTo>
                  <a:lnTo>
                    <a:pt x="758952" y="1524"/>
                  </a:lnTo>
                  <a:lnTo>
                    <a:pt x="755904" y="1524"/>
                  </a:lnTo>
                  <a:lnTo>
                    <a:pt x="749808" y="0"/>
                  </a:lnTo>
                  <a:lnTo>
                    <a:pt x="745236" y="0"/>
                  </a:lnTo>
                  <a:lnTo>
                    <a:pt x="740664" y="1524"/>
                  </a:lnTo>
                  <a:lnTo>
                    <a:pt x="736092" y="1524"/>
                  </a:lnTo>
                  <a:lnTo>
                    <a:pt x="736092" y="3048"/>
                  </a:lnTo>
                  <a:lnTo>
                    <a:pt x="731520" y="6096"/>
                  </a:lnTo>
                  <a:lnTo>
                    <a:pt x="729996" y="6096"/>
                  </a:lnTo>
                  <a:lnTo>
                    <a:pt x="728472" y="7620"/>
                  </a:lnTo>
                  <a:lnTo>
                    <a:pt x="728472" y="9144"/>
                  </a:lnTo>
                  <a:lnTo>
                    <a:pt x="725424" y="13716"/>
                  </a:lnTo>
                  <a:lnTo>
                    <a:pt x="723900" y="15240"/>
                  </a:lnTo>
                  <a:lnTo>
                    <a:pt x="723900" y="16764"/>
                  </a:lnTo>
                  <a:lnTo>
                    <a:pt x="722376" y="18288"/>
                  </a:lnTo>
                  <a:lnTo>
                    <a:pt x="722376" y="22860"/>
                  </a:lnTo>
                  <a:lnTo>
                    <a:pt x="720839" y="24396"/>
                  </a:lnTo>
                  <a:lnTo>
                    <a:pt x="720839" y="25920"/>
                  </a:lnTo>
                  <a:lnTo>
                    <a:pt x="722376" y="27444"/>
                  </a:lnTo>
                  <a:lnTo>
                    <a:pt x="722376" y="33540"/>
                  </a:lnTo>
                  <a:lnTo>
                    <a:pt x="723900" y="35064"/>
                  </a:lnTo>
                  <a:lnTo>
                    <a:pt x="723900" y="36588"/>
                  </a:lnTo>
                  <a:lnTo>
                    <a:pt x="725424" y="38112"/>
                  </a:lnTo>
                  <a:lnTo>
                    <a:pt x="726948" y="42684"/>
                  </a:lnTo>
                  <a:lnTo>
                    <a:pt x="728472" y="44208"/>
                  </a:lnTo>
                  <a:lnTo>
                    <a:pt x="729996" y="44208"/>
                  </a:lnTo>
                  <a:lnTo>
                    <a:pt x="731520" y="45732"/>
                  </a:lnTo>
                  <a:lnTo>
                    <a:pt x="736092" y="48780"/>
                  </a:lnTo>
                  <a:lnTo>
                    <a:pt x="737616" y="50304"/>
                  </a:lnTo>
                  <a:lnTo>
                    <a:pt x="740664" y="50304"/>
                  </a:lnTo>
                  <a:lnTo>
                    <a:pt x="745236" y="51828"/>
                  </a:lnTo>
                  <a:lnTo>
                    <a:pt x="749808" y="51828"/>
                  </a:lnTo>
                  <a:lnTo>
                    <a:pt x="755904" y="50304"/>
                  </a:lnTo>
                  <a:lnTo>
                    <a:pt x="757428" y="50304"/>
                  </a:lnTo>
                  <a:lnTo>
                    <a:pt x="758952" y="48780"/>
                  </a:lnTo>
                  <a:lnTo>
                    <a:pt x="760476" y="48780"/>
                  </a:lnTo>
                  <a:lnTo>
                    <a:pt x="766572" y="42684"/>
                  </a:lnTo>
                  <a:lnTo>
                    <a:pt x="768096" y="42684"/>
                  </a:lnTo>
                  <a:lnTo>
                    <a:pt x="771144" y="38112"/>
                  </a:lnTo>
                  <a:lnTo>
                    <a:pt x="771144" y="36588"/>
                  </a:lnTo>
                  <a:lnTo>
                    <a:pt x="772668" y="35064"/>
                  </a:lnTo>
                  <a:lnTo>
                    <a:pt x="772668" y="28968"/>
                  </a:lnTo>
                  <a:lnTo>
                    <a:pt x="772668" y="27444"/>
                  </a:lnTo>
                  <a:lnTo>
                    <a:pt x="774192" y="25920"/>
                  </a:lnTo>
                  <a:lnTo>
                    <a:pt x="774192" y="24396"/>
                  </a:lnTo>
                  <a:close/>
                </a:path>
                <a:path w="1691640" h="52069">
                  <a:moveTo>
                    <a:pt x="954024" y="22860"/>
                  </a:moveTo>
                  <a:lnTo>
                    <a:pt x="952500" y="18288"/>
                  </a:lnTo>
                  <a:lnTo>
                    <a:pt x="952500" y="15240"/>
                  </a:lnTo>
                  <a:lnTo>
                    <a:pt x="950976" y="13716"/>
                  </a:lnTo>
                  <a:lnTo>
                    <a:pt x="947928" y="9144"/>
                  </a:lnTo>
                  <a:lnTo>
                    <a:pt x="946404" y="7620"/>
                  </a:lnTo>
                  <a:lnTo>
                    <a:pt x="946404" y="6096"/>
                  </a:lnTo>
                  <a:lnTo>
                    <a:pt x="944880" y="6096"/>
                  </a:lnTo>
                  <a:lnTo>
                    <a:pt x="940308" y="3048"/>
                  </a:lnTo>
                  <a:lnTo>
                    <a:pt x="938784" y="1524"/>
                  </a:lnTo>
                  <a:lnTo>
                    <a:pt x="935736" y="1524"/>
                  </a:lnTo>
                  <a:lnTo>
                    <a:pt x="931164" y="0"/>
                  </a:lnTo>
                  <a:lnTo>
                    <a:pt x="925068" y="0"/>
                  </a:lnTo>
                  <a:lnTo>
                    <a:pt x="920496" y="1524"/>
                  </a:lnTo>
                  <a:lnTo>
                    <a:pt x="917448" y="1524"/>
                  </a:lnTo>
                  <a:lnTo>
                    <a:pt x="915924" y="3048"/>
                  </a:lnTo>
                  <a:lnTo>
                    <a:pt x="911352" y="6096"/>
                  </a:lnTo>
                  <a:lnTo>
                    <a:pt x="909828" y="6096"/>
                  </a:lnTo>
                  <a:lnTo>
                    <a:pt x="909828" y="7620"/>
                  </a:lnTo>
                  <a:lnTo>
                    <a:pt x="908304" y="9144"/>
                  </a:lnTo>
                  <a:lnTo>
                    <a:pt x="905256" y="13716"/>
                  </a:lnTo>
                  <a:lnTo>
                    <a:pt x="903732" y="15240"/>
                  </a:lnTo>
                  <a:lnTo>
                    <a:pt x="903732" y="18288"/>
                  </a:lnTo>
                  <a:lnTo>
                    <a:pt x="902208" y="22860"/>
                  </a:lnTo>
                  <a:lnTo>
                    <a:pt x="902208" y="27444"/>
                  </a:lnTo>
                  <a:lnTo>
                    <a:pt x="903732" y="33540"/>
                  </a:lnTo>
                  <a:lnTo>
                    <a:pt x="903732" y="36588"/>
                  </a:lnTo>
                  <a:lnTo>
                    <a:pt x="905256" y="38112"/>
                  </a:lnTo>
                  <a:lnTo>
                    <a:pt x="908304" y="42684"/>
                  </a:lnTo>
                  <a:lnTo>
                    <a:pt x="911352" y="45732"/>
                  </a:lnTo>
                  <a:lnTo>
                    <a:pt x="915924" y="48780"/>
                  </a:lnTo>
                  <a:lnTo>
                    <a:pt x="917448" y="48780"/>
                  </a:lnTo>
                  <a:lnTo>
                    <a:pt x="918972" y="50304"/>
                  </a:lnTo>
                  <a:lnTo>
                    <a:pt x="920496" y="50304"/>
                  </a:lnTo>
                  <a:lnTo>
                    <a:pt x="925068" y="51828"/>
                  </a:lnTo>
                  <a:lnTo>
                    <a:pt x="931164" y="51828"/>
                  </a:lnTo>
                  <a:lnTo>
                    <a:pt x="935736" y="50304"/>
                  </a:lnTo>
                  <a:lnTo>
                    <a:pt x="937260" y="50304"/>
                  </a:lnTo>
                  <a:lnTo>
                    <a:pt x="938784" y="48780"/>
                  </a:lnTo>
                  <a:lnTo>
                    <a:pt x="940308" y="48780"/>
                  </a:lnTo>
                  <a:lnTo>
                    <a:pt x="944880" y="45732"/>
                  </a:lnTo>
                  <a:lnTo>
                    <a:pt x="947928" y="42684"/>
                  </a:lnTo>
                  <a:lnTo>
                    <a:pt x="950976" y="38112"/>
                  </a:lnTo>
                  <a:lnTo>
                    <a:pt x="952500" y="36588"/>
                  </a:lnTo>
                  <a:lnTo>
                    <a:pt x="952500" y="33540"/>
                  </a:lnTo>
                  <a:lnTo>
                    <a:pt x="953643" y="28968"/>
                  </a:lnTo>
                  <a:lnTo>
                    <a:pt x="954024" y="27444"/>
                  </a:lnTo>
                  <a:lnTo>
                    <a:pt x="954024" y="24396"/>
                  </a:lnTo>
                  <a:lnTo>
                    <a:pt x="954024" y="22860"/>
                  </a:lnTo>
                  <a:close/>
                </a:path>
                <a:path w="1691640" h="52069">
                  <a:moveTo>
                    <a:pt x="1135380" y="24396"/>
                  </a:moveTo>
                  <a:lnTo>
                    <a:pt x="1133856" y="22860"/>
                  </a:lnTo>
                  <a:lnTo>
                    <a:pt x="1133856" y="18288"/>
                  </a:lnTo>
                  <a:lnTo>
                    <a:pt x="1132332" y="16764"/>
                  </a:lnTo>
                  <a:lnTo>
                    <a:pt x="1132332" y="15240"/>
                  </a:lnTo>
                  <a:lnTo>
                    <a:pt x="1130808" y="13716"/>
                  </a:lnTo>
                  <a:lnTo>
                    <a:pt x="1129284" y="9144"/>
                  </a:lnTo>
                  <a:lnTo>
                    <a:pt x="1126236" y="6096"/>
                  </a:lnTo>
                  <a:lnTo>
                    <a:pt x="1124712" y="6096"/>
                  </a:lnTo>
                  <a:lnTo>
                    <a:pt x="1120140" y="1524"/>
                  </a:lnTo>
                  <a:lnTo>
                    <a:pt x="1117092" y="1524"/>
                  </a:lnTo>
                  <a:lnTo>
                    <a:pt x="1110996" y="0"/>
                  </a:lnTo>
                  <a:lnTo>
                    <a:pt x="1106424" y="0"/>
                  </a:lnTo>
                  <a:lnTo>
                    <a:pt x="1100328" y="1524"/>
                  </a:lnTo>
                  <a:lnTo>
                    <a:pt x="1097280" y="1524"/>
                  </a:lnTo>
                  <a:lnTo>
                    <a:pt x="1097280" y="3048"/>
                  </a:lnTo>
                  <a:lnTo>
                    <a:pt x="1092708" y="6096"/>
                  </a:lnTo>
                  <a:lnTo>
                    <a:pt x="1091184" y="6096"/>
                  </a:lnTo>
                  <a:lnTo>
                    <a:pt x="1088136" y="9144"/>
                  </a:lnTo>
                  <a:lnTo>
                    <a:pt x="1086612" y="13716"/>
                  </a:lnTo>
                  <a:lnTo>
                    <a:pt x="1085088" y="15240"/>
                  </a:lnTo>
                  <a:lnTo>
                    <a:pt x="1085088" y="16764"/>
                  </a:lnTo>
                  <a:lnTo>
                    <a:pt x="1083564" y="18288"/>
                  </a:lnTo>
                  <a:lnTo>
                    <a:pt x="1083564" y="22860"/>
                  </a:lnTo>
                  <a:lnTo>
                    <a:pt x="1082027" y="24396"/>
                  </a:lnTo>
                  <a:lnTo>
                    <a:pt x="1082027" y="25920"/>
                  </a:lnTo>
                  <a:lnTo>
                    <a:pt x="1083564" y="27444"/>
                  </a:lnTo>
                  <a:lnTo>
                    <a:pt x="1083564" y="33540"/>
                  </a:lnTo>
                  <a:lnTo>
                    <a:pt x="1085088" y="35064"/>
                  </a:lnTo>
                  <a:lnTo>
                    <a:pt x="1085088" y="36588"/>
                  </a:lnTo>
                  <a:lnTo>
                    <a:pt x="1086612" y="38112"/>
                  </a:lnTo>
                  <a:lnTo>
                    <a:pt x="1088136" y="42684"/>
                  </a:lnTo>
                  <a:lnTo>
                    <a:pt x="1089660" y="44208"/>
                  </a:lnTo>
                  <a:lnTo>
                    <a:pt x="1091184" y="44208"/>
                  </a:lnTo>
                  <a:lnTo>
                    <a:pt x="1092708" y="45732"/>
                  </a:lnTo>
                  <a:lnTo>
                    <a:pt x="1097280" y="48780"/>
                  </a:lnTo>
                  <a:lnTo>
                    <a:pt x="1098804" y="50304"/>
                  </a:lnTo>
                  <a:lnTo>
                    <a:pt x="1100328" y="50304"/>
                  </a:lnTo>
                  <a:lnTo>
                    <a:pt x="1106424" y="51828"/>
                  </a:lnTo>
                  <a:lnTo>
                    <a:pt x="1110996" y="51828"/>
                  </a:lnTo>
                  <a:lnTo>
                    <a:pt x="1117092" y="50304"/>
                  </a:lnTo>
                  <a:lnTo>
                    <a:pt x="1118616" y="50304"/>
                  </a:lnTo>
                  <a:lnTo>
                    <a:pt x="1120140" y="48780"/>
                  </a:lnTo>
                  <a:lnTo>
                    <a:pt x="1121664" y="48780"/>
                  </a:lnTo>
                  <a:lnTo>
                    <a:pt x="1127760" y="42684"/>
                  </a:lnTo>
                  <a:lnTo>
                    <a:pt x="1129284" y="42684"/>
                  </a:lnTo>
                  <a:lnTo>
                    <a:pt x="1130808" y="38112"/>
                  </a:lnTo>
                  <a:lnTo>
                    <a:pt x="1132332" y="36588"/>
                  </a:lnTo>
                  <a:lnTo>
                    <a:pt x="1132332" y="35064"/>
                  </a:lnTo>
                  <a:lnTo>
                    <a:pt x="1133856" y="33540"/>
                  </a:lnTo>
                  <a:lnTo>
                    <a:pt x="1133856" y="28968"/>
                  </a:lnTo>
                  <a:lnTo>
                    <a:pt x="1133856" y="27444"/>
                  </a:lnTo>
                  <a:lnTo>
                    <a:pt x="1135380" y="25920"/>
                  </a:lnTo>
                  <a:lnTo>
                    <a:pt x="1135380" y="24396"/>
                  </a:lnTo>
                  <a:close/>
                </a:path>
                <a:path w="1691640" h="52069">
                  <a:moveTo>
                    <a:pt x="1310640" y="21336"/>
                  </a:moveTo>
                  <a:lnTo>
                    <a:pt x="1310132" y="19812"/>
                  </a:lnTo>
                  <a:lnTo>
                    <a:pt x="1309116" y="16764"/>
                  </a:lnTo>
                  <a:lnTo>
                    <a:pt x="1309116" y="15240"/>
                  </a:lnTo>
                  <a:lnTo>
                    <a:pt x="1307592" y="13716"/>
                  </a:lnTo>
                  <a:lnTo>
                    <a:pt x="1307592" y="12192"/>
                  </a:lnTo>
                  <a:lnTo>
                    <a:pt x="1304544" y="9144"/>
                  </a:lnTo>
                  <a:lnTo>
                    <a:pt x="1304544" y="7620"/>
                  </a:lnTo>
                  <a:lnTo>
                    <a:pt x="1301496" y="4572"/>
                  </a:lnTo>
                  <a:lnTo>
                    <a:pt x="1298448" y="3048"/>
                  </a:lnTo>
                  <a:lnTo>
                    <a:pt x="1296924" y="1524"/>
                  </a:lnTo>
                  <a:lnTo>
                    <a:pt x="1295400" y="1524"/>
                  </a:lnTo>
                  <a:lnTo>
                    <a:pt x="1293876" y="0"/>
                  </a:lnTo>
                  <a:lnTo>
                    <a:pt x="1280160" y="0"/>
                  </a:lnTo>
                  <a:lnTo>
                    <a:pt x="1278636" y="1524"/>
                  </a:lnTo>
                  <a:lnTo>
                    <a:pt x="1277112" y="1524"/>
                  </a:lnTo>
                  <a:lnTo>
                    <a:pt x="1275588" y="3048"/>
                  </a:lnTo>
                  <a:lnTo>
                    <a:pt x="1272540" y="4572"/>
                  </a:lnTo>
                  <a:lnTo>
                    <a:pt x="1267968" y="9144"/>
                  </a:lnTo>
                  <a:lnTo>
                    <a:pt x="1266444" y="12192"/>
                  </a:lnTo>
                  <a:lnTo>
                    <a:pt x="1264920" y="13716"/>
                  </a:lnTo>
                  <a:lnTo>
                    <a:pt x="1264920" y="16764"/>
                  </a:lnTo>
                  <a:lnTo>
                    <a:pt x="1263396" y="21336"/>
                  </a:lnTo>
                  <a:lnTo>
                    <a:pt x="1263396" y="25920"/>
                  </a:lnTo>
                  <a:lnTo>
                    <a:pt x="1264920" y="30492"/>
                  </a:lnTo>
                  <a:lnTo>
                    <a:pt x="1264920" y="33540"/>
                  </a:lnTo>
                  <a:lnTo>
                    <a:pt x="1266444" y="35064"/>
                  </a:lnTo>
                  <a:lnTo>
                    <a:pt x="1267968" y="38112"/>
                  </a:lnTo>
                  <a:lnTo>
                    <a:pt x="1271016" y="41160"/>
                  </a:lnTo>
                  <a:lnTo>
                    <a:pt x="1272540" y="41160"/>
                  </a:lnTo>
                  <a:lnTo>
                    <a:pt x="1275588" y="44208"/>
                  </a:lnTo>
                  <a:lnTo>
                    <a:pt x="1277112" y="44208"/>
                  </a:lnTo>
                  <a:lnTo>
                    <a:pt x="1278636" y="45732"/>
                  </a:lnTo>
                  <a:lnTo>
                    <a:pt x="1280160" y="45732"/>
                  </a:lnTo>
                  <a:lnTo>
                    <a:pt x="1284732" y="47256"/>
                  </a:lnTo>
                  <a:lnTo>
                    <a:pt x="1289304" y="47256"/>
                  </a:lnTo>
                  <a:lnTo>
                    <a:pt x="1293876" y="45732"/>
                  </a:lnTo>
                  <a:lnTo>
                    <a:pt x="1295400" y="45732"/>
                  </a:lnTo>
                  <a:lnTo>
                    <a:pt x="1296924" y="44208"/>
                  </a:lnTo>
                  <a:lnTo>
                    <a:pt x="1298448" y="44208"/>
                  </a:lnTo>
                  <a:lnTo>
                    <a:pt x="1301496" y="41160"/>
                  </a:lnTo>
                  <a:lnTo>
                    <a:pt x="1303020" y="41160"/>
                  </a:lnTo>
                  <a:lnTo>
                    <a:pt x="1304544" y="39636"/>
                  </a:lnTo>
                  <a:lnTo>
                    <a:pt x="1304544" y="38112"/>
                  </a:lnTo>
                  <a:lnTo>
                    <a:pt x="1307592" y="35064"/>
                  </a:lnTo>
                  <a:lnTo>
                    <a:pt x="1307592" y="33540"/>
                  </a:lnTo>
                  <a:lnTo>
                    <a:pt x="1309116" y="32016"/>
                  </a:lnTo>
                  <a:lnTo>
                    <a:pt x="1309116" y="30492"/>
                  </a:lnTo>
                  <a:lnTo>
                    <a:pt x="1310640" y="25920"/>
                  </a:lnTo>
                  <a:lnTo>
                    <a:pt x="1310640" y="21336"/>
                  </a:lnTo>
                  <a:close/>
                </a:path>
                <a:path w="1691640" h="52069">
                  <a:moveTo>
                    <a:pt x="1510284" y="22860"/>
                  </a:moveTo>
                  <a:lnTo>
                    <a:pt x="1508760" y="18288"/>
                  </a:lnTo>
                  <a:lnTo>
                    <a:pt x="1508760" y="16764"/>
                  </a:lnTo>
                  <a:lnTo>
                    <a:pt x="1507236" y="15240"/>
                  </a:lnTo>
                  <a:lnTo>
                    <a:pt x="1507236" y="13716"/>
                  </a:lnTo>
                  <a:lnTo>
                    <a:pt x="1504188" y="9144"/>
                  </a:lnTo>
                  <a:lnTo>
                    <a:pt x="1502664" y="7620"/>
                  </a:lnTo>
                  <a:lnTo>
                    <a:pt x="1502664" y="6096"/>
                  </a:lnTo>
                  <a:lnTo>
                    <a:pt x="1501140" y="6096"/>
                  </a:lnTo>
                  <a:lnTo>
                    <a:pt x="1496568" y="3048"/>
                  </a:lnTo>
                  <a:lnTo>
                    <a:pt x="1495044" y="1524"/>
                  </a:lnTo>
                  <a:lnTo>
                    <a:pt x="1491996" y="1524"/>
                  </a:lnTo>
                  <a:lnTo>
                    <a:pt x="1487424" y="0"/>
                  </a:lnTo>
                  <a:lnTo>
                    <a:pt x="1481328" y="0"/>
                  </a:lnTo>
                  <a:lnTo>
                    <a:pt x="1476756" y="1524"/>
                  </a:lnTo>
                  <a:lnTo>
                    <a:pt x="1473708" y="1524"/>
                  </a:lnTo>
                  <a:lnTo>
                    <a:pt x="1472184" y="3048"/>
                  </a:lnTo>
                  <a:lnTo>
                    <a:pt x="1467612" y="6096"/>
                  </a:lnTo>
                  <a:lnTo>
                    <a:pt x="1466088" y="6096"/>
                  </a:lnTo>
                  <a:lnTo>
                    <a:pt x="1464564" y="7620"/>
                  </a:lnTo>
                  <a:lnTo>
                    <a:pt x="1464564" y="9144"/>
                  </a:lnTo>
                  <a:lnTo>
                    <a:pt x="1461516" y="13716"/>
                  </a:lnTo>
                  <a:lnTo>
                    <a:pt x="1459992" y="15240"/>
                  </a:lnTo>
                  <a:lnTo>
                    <a:pt x="1459992" y="18288"/>
                  </a:lnTo>
                  <a:lnTo>
                    <a:pt x="1458455" y="22860"/>
                  </a:lnTo>
                  <a:lnTo>
                    <a:pt x="1458455" y="27444"/>
                  </a:lnTo>
                  <a:lnTo>
                    <a:pt x="1459992" y="33540"/>
                  </a:lnTo>
                  <a:lnTo>
                    <a:pt x="1459992" y="36588"/>
                  </a:lnTo>
                  <a:lnTo>
                    <a:pt x="1461516" y="38112"/>
                  </a:lnTo>
                  <a:lnTo>
                    <a:pt x="1464564" y="42684"/>
                  </a:lnTo>
                  <a:lnTo>
                    <a:pt x="1464564" y="44208"/>
                  </a:lnTo>
                  <a:lnTo>
                    <a:pt x="1466088" y="44208"/>
                  </a:lnTo>
                  <a:lnTo>
                    <a:pt x="1467612" y="45732"/>
                  </a:lnTo>
                  <a:lnTo>
                    <a:pt x="1472184" y="48780"/>
                  </a:lnTo>
                  <a:lnTo>
                    <a:pt x="1473708" y="48780"/>
                  </a:lnTo>
                  <a:lnTo>
                    <a:pt x="1475232" y="50304"/>
                  </a:lnTo>
                  <a:lnTo>
                    <a:pt x="1476756" y="50304"/>
                  </a:lnTo>
                  <a:lnTo>
                    <a:pt x="1481328" y="51828"/>
                  </a:lnTo>
                  <a:lnTo>
                    <a:pt x="1487424" y="51828"/>
                  </a:lnTo>
                  <a:lnTo>
                    <a:pt x="1491996" y="50304"/>
                  </a:lnTo>
                  <a:lnTo>
                    <a:pt x="1493520" y="50304"/>
                  </a:lnTo>
                  <a:lnTo>
                    <a:pt x="1495044" y="48780"/>
                  </a:lnTo>
                  <a:lnTo>
                    <a:pt x="1496568" y="48780"/>
                  </a:lnTo>
                  <a:lnTo>
                    <a:pt x="1501140" y="45732"/>
                  </a:lnTo>
                  <a:lnTo>
                    <a:pt x="1502664" y="44208"/>
                  </a:lnTo>
                  <a:lnTo>
                    <a:pt x="1502664" y="42684"/>
                  </a:lnTo>
                  <a:lnTo>
                    <a:pt x="1504188" y="42684"/>
                  </a:lnTo>
                  <a:lnTo>
                    <a:pt x="1507236" y="38112"/>
                  </a:lnTo>
                  <a:lnTo>
                    <a:pt x="1507236" y="36588"/>
                  </a:lnTo>
                  <a:lnTo>
                    <a:pt x="1508760" y="35064"/>
                  </a:lnTo>
                  <a:lnTo>
                    <a:pt x="1508760" y="33540"/>
                  </a:lnTo>
                  <a:lnTo>
                    <a:pt x="1509903" y="28968"/>
                  </a:lnTo>
                  <a:lnTo>
                    <a:pt x="1510284" y="27444"/>
                  </a:lnTo>
                  <a:lnTo>
                    <a:pt x="1510284" y="24396"/>
                  </a:lnTo>
                  <a:lnTo>
                    <a:pt x="1510284" y="22860"/>
                  </a:lnTo>
                  <a:close/>
                </a:path>
                <a:path w="1691640" h="52069">
                  <a:moveTo>
                    <a:pt x="1691640" y="24396"/>
                  </a:moveTo>
                  <a:lnTo>
                    <a:pt x="1690116" y="22860"/>
                  </a:lnTo>
                  <a:lnTo>
                    <a:pt x="1690116" y="18288"/>
                  </a:lnTo>
                  <a:lnTo>
                    <a:pt x="1688592" y="16764"/>
                  </a:lnTo>
                  <a:lnTo>
                    <a:pt x="1688592" y="15240"/>
                  </a:lnTo>
                  <a:lnTo>
                    <a:pt x="1687068" y="13716"/>
                  </a:lnTo>
                  <a:lnTo>
                    <a:pt x="1684020" y="9144"/>
                  </a:lnTo>
                  <a:lnTo>
                    <a:pt x="1684020" y="7620"/>
                  </a:lnTo>
                  <a:lnTo>
                    <a:pt x="1682496" y="6096"/>
                  </a:lnTo>
                  <a:lnTo>
                    <a:pt x="1680972" y="6096"/>
                  </a:lnTo>
                  <a:lnTo>
                    <a:pt x="1676400" y="3048"/>
                  </a:lnTo>
                  <a:lnTo>
                    <a:pt x="1676400" y="1524"/>
                  </a:lnTo>
                  <a:lnTo>
                    <a:pt x="1671828" y="1524"/>
                  </a:lnTo>
                  <a:lnTo>
                    <a:pt x="1667256" y="0"/>
                  </a:lnTo>
                  <a:lnTo>
                    <a:pt x="1662684" y="0"/>
                  </a:lnTo>
                  <a:lnTo>
                    <a:pt x="1656588" y="1524"/>
                  </a:lnTo>
                  <a:lnTo>
                    <a:pt x="1653540" y="1524"/>
                  </a:lnTo>
                  <a:lnTo>
                    <a:pt x="1648968" y="6096"/>
                  </a:lnTo>
                  <a:lnTo>
                    <a:pt x="1647444" y="6096"/>
                  </a:lnTo>
                  <a:lnTo>
                    <a:pt x="1644396" y="9144"/>
                  </a:lnTo>
                  <a:lnTo>
                    <a:pt x="1641348" y="13716"/>
                  </a:lnTo>
                  <a:lnTo>
                    <a:pt x="1641348" y="15240"/>
                  </a:lnTo>
                  <a:lnTo>
                    <a:pt x="1639824" y="16764"/>
                  </a:lnTo>
                  <a:lnTo>
                    <a:pt x="1639824" y="22860"/>
                  </a:lnTo>
                  <a:lnTo>
                    <a:pt x="1638287" y="24396"/>
                  </a:lnTo>
                  <a:lnTo>
                    <a:pt x="1638287" y="25920"/>
                  </a:lnTo>
                  <a:lnTo>
                    <a:pt x="1639824" y="27444"/>
                  </a:lnTo>
                  <a:lnTo>
                    <a:pt x="1639824" y="35064"/>
                  </a:lnTo>
                  <a:lnTo>
                    <a:pt x="1641348" y="36588"/>
                  </a:lnTo>
                  <a:lnTo>
                    <a:pt x="1641348" y="38112"/>
                  </a:lnTo>
                  <a:lnTo>
                    <a:pt x="1644396" y="42684"/>
                  </a:lnTo>
                  <a:lnTo>
                    <a:pt x="1645920" y="44208"/>
                  </a:lnTo>
                  <a:lnTo>
                    <a:pt x="1647444" y="44208"/>
                  </a:lnTo>
                  <a:lnTo>
                    <a:pt x="1652016" y="48780"/>
                  </a:lnTo>
                  <a:lnTo>
                    <a:pt x="1653540" y="48780"/>
                  </a:lnTo>
                  <a:lnTo>
                    <a:pt x="1655064" y="50304"/>
                  </a:lnTo>
                  <a:lnTo>
                    <a:pt x="1656588" y="50304"/>
                  </a:lnTo>
                  <a:lnTo>
                    <a:pt x="1662684" y="51828"/>
                  </a:lnTo>
                  <a:lnTo>
                    <a:pt x="1667256" y="51828"/>
                  </a:lnTo>
                  <a:lnTo>
                    <a:pt x="1671828" y="50304"/>
                  </a:lnTo>
                  <a:lnTo>
                    <a:pt x="1674876" y="50304"/>
                  </a:lnTo>
                  <a:lnTo>
                    <a:pt x="1676400" y="48780"/>
                  </a:lnTo>
                  <a:lnTo>
                    <a:pt x="1680972" y="45732"/>
                  </a:lnTo>
                  <a:lnTo>
                    <a:pt x="1684020" y="42684"/>
                  </a:lnTo>
                  <a:lnTo>
                    <a:pt x="1687068" y="38112"/>
                  </a:lnTo>
                  <a:lnTo>
                    <a:pt x="1688592" y="36588"/>
                  </a:lnTo>
                  <a:lnTo>
                    <a:pt x="1688592" y="35064"/>
                  </a:lnTo>
                  <a:lnTo>
                    <a:pt x="1690116" y="33540"/>
                  </a:lnTo>
                  <a:lnTo>
                    <a:pt x="1690116" y="28968"/>
                  </a:lnTo>
                  <a:lnTo>
                    <a:pt x="1690116" y="27444"/>
                  </a:lnTo>
                  <a:lnTo>
                    <a:pt x="1691640" y="25920"/>
                  </a:lnTo>
                  <a:lnTo>
                    <a:pt x="1691640" y="243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E7EE58-15EB-468D-A9A9-6047838E7A8C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3BBF-D211-4D3A-8EAF-22904973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14FB-2498-4291-8FAC-1CC986809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Scanning for patterns </a:t>
            </a:r>
          </a:p>
          <a:p>
            <a:r>
              <a:rPr lang="en-US" dirty="0"/>
              <a:t>Convolutional network operations</a:t>
            </a:r>
          </a:p>
          <a:p>
            <a:r>
              <a:rPr lang="en-US" dirty="0"/>
              <a:t>Common architectures</a:t>
            </a:r>
          </a:p>
          <a:p>
            <a:r>
              <a:rPr lang="en-US" dirty="0"/>
              <a:t>Visualizing convolutional networks</a:t>
            </a:r>
          </a:p>
          <a:p>
            <a:r>
              <a:rPr lang="en-US" dirty="0"/>
              <a:t>Applications in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4130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114" y="773611"/>
            <a:ext cx="7351773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Training the network: constraint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814" y="3798988"/>
            <a:ext cx="6435537" cy="2013858"/>
          </a:xfrm>
          <a:prstGeom prst="rect">
            <a:avLst/>
          </a:prstGeom>
        </p:spPr>
        <p:txBody>
          <a:bodyPr vert="horz" wrap="square" lIns="0" tIns="137832" rIns="0" bIns="0" rtlCol="0">
            <a:spAutoFit/>
          </a:bodyPr>
          <a:lstStyle/>
          <a:p>
            <a:pPr marL="313221" indent="-302575">
              <a:spcBef>
                <a:spcPts val="1085"/>
              </a:spcBef>
              <a:buChar char="•"/>
              <a:tabLst>
                <a:tab pos="313221" algn="l"/>
                <a:tab pos="313781" algn="l"/>
              </a:tabLst>
            </a:pPr>
            <a:r>
              <a:rPr sz="2400" dirty="0">
                <a:latin typeface="Garamond" panose="02020404030301010803" pitchFamily="18" charset="0"/>
                <a:cs typeface="Arial"/>
              </a:rPr>
              <a:t>These are </a:t>
            </a:r>
            <a:r>
              <a:rPr sz="2400" i="1" dirty="0">
                <a:latin typeface="Trebuchet MS"/>
                <a:cs typeface="Trebuchet MS"/>
              </a:rPr>
              <a:t>shared parameter </a:t>
            </a:r>
            <a:r>
              <a:rPr sz="2400" dirty="0">
                <a:latin typeface="Garamond" panose="02020404030301010803" pitchFamily="18" charset="0"/>
                <a:cs typeface="Arial"/>
              </a:rPr>
              <a:t>networks</a:t>
            </a:r>
          </a:p>
          <a:p>
            <a:pPr marL="667346" lvl="1" indent="-253827">
              <a:spcBef>
                <a:spcPts val="874"/>
              </a:spcBef>
              <a:buChar char="–"/>
              <a:tabLst>
                <a:tab pos="667906" algn="l"/>
              </a:tabLst>
            </a:pPr>
            <a:r>
              <a:rPr sz="2000" dirty="0">
                <a:latin typeface="Garamond" panose="02020404030301010803" pitchFamily="18" charset="0"/>
                <a:cs typeface="Arial"/>
              </a:rPr>
              <a:t>All lower-level subnets are identical</a:t>
            </a:r>
          </a:p>
          <a:p>
            <a:pPr marL="1019229" lvl="2" indent="-202277">
              <a:spcBef>
                <a:spcPts val="745"/>
              </a:spcBef>
              <a:buChar char="•"/>
              <a:tabLst>
                <a:tab pos="1019229" algn="l"/>
                <a:tab pos="1019790" algn="l"/>
              </a:tabLst>
            </a:pPr>
            <a:r>
              <a:rPr dirty="0">
                <a:latin typeface="Garamond" panose="02020404030301010803" pitchFamily="18" charset="0"/>
                <a:cs typeface="Arial"/>
              </a:rPr>
              <a:t>Are all searching for the same pattern</a:t>
            </a:r>
          </a:p>
          <a:p>
            <a:pPr marL="667346" marR="4483" lvl="1" indent="-253266">
              <a:lnSpc>
                <a:spcPct val="110000"/>
              </a:lnSpc>
              <a:spcBef>
                <a:spcPts val="503"/>
              </a:spcBef>
              <a:buChar char="–"/>
              <a:tabLst>
                <a:tab pos="667906" algn="l"/>
              </a:tabLst>
            </a:pPr>
            <a:r>
              <a:rPr sz="2000" dirty="0">
                <a:latin typeface="Garamond" panose="02020404030301010803" pitchFamily="18" charset="0"/>
                <a:cs typeface="Arial"/>
              </a:rPr>
              <a:t>Any update of the parameters of one copy of the  subnet must equally update </a:t>
            </a:r>
            <a:r>
              <a:rPr sz="2000" i="1" dirty="0">
                <a:latin typeface="Trebuchet MS"/>
                <a:cs typeface="Trebuchet MS"/>
              </a:rPr>
              <a:t>all </a:t>
            </a:r>
            <a:r>
              <a:rPr sz="2000" dirty="0">
                <a:latin typeface="Garamond" panose="02020404030301010803" pitchFamily="18" charset="0"/>
                <a:cs typeface="Arial"/>
              </a:rPr>
              <a:t>copies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17942" y="1904103"/>
            <a:ext cx="3501838" cy="1561540"/>
            <a:chOff x="1001267" y="2157983"/>
            <a:chExt cx="3968750" cy="1769745"/>
          </a:xfrm>
        </p:grpSpPr>
        <p:sp>
          <p:nvSpPr>
            <p:cNvPr id="5" name="object 5"/>
            <p:cNvSpPr/>
            <p:nvPr/>
          </p:nvSpPr>
          <p:spPr>
            <a:xfrm>
              <a:off x="1019555" y="2519171"/>
              <a:ext cx="1543812" cy="12847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01267" y="2252471"/>
              <a:ext cx="3968496" cy="1601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395728" y="2157983"/>
              <a:ext cx="707390" cy="1769745"/>
            </a:xfrm>
            <a:custGeom>
              <a:avLst/>
              <a:gdLst/>
              <a:ahLst/>
              <a:cxnLst/>
              <a:rect l="l" t="t" r="r" b="b"/>
              <a:pathLst>
                <a:path w="707389" h="1769745">
                  <a:moveTo>
                    <a:pt x="707136" y="1604772"/>
                  </a:moveTo>
                  <a:lnTo>
                    <a:pt x="705612" y="1595628"/>
                  </a:lnTo>
                  <a:lnTo>
                    <a:pt x="702564" y="1588008"/>
                  </a:lnTo>
                  <a:lnTo>
                    <a:pt x="699516" y="1578864"/>
                  </a:lnTo>
                  <a:lnTo>
                    <a:pt x="694944" y="1571244"/>
                  </a:lnTo>
                  <a:lnTo>
                    <a:pt x="682752" y="1556004"/>
                  </a:lnTo>
                  <a:lnTo>
                    <a:pt x="682752" y="1615440"/>
                  </a:lnTo>
                  <a:lnTo>
                    <a:pt x="681228" y="1620024"/>
                  </a:lnTo>
                  <a:lnTo>
                    <a:pt x="681228" y="1626120"/>
                  </a:lnTo>
                  <a:lnTo>
                    <a:pt x="678180" y="1632216"/>
                  </a:lnTo>
                  <a:lnTo>
                    <a:pt x="676656" y="1638312"/>
                  </a:lnTo>
                  <a:lnTo>
                    <a:pt x="673608" y="1644408"/>
                  </a:lnTo>
                  <a:lnTo>
                    <a:pt x="669036" y="1648980"/>
                  </a:lnTo>
                  <a:lnTo>
                    <a:pt x="664464" y="1655076"/>
                  </a:lnTo>
                  <a:lnTo>
                    <a:pt x="652272" y="1667268"/>
                  </a:lnTo>
                  <a:lnTo>
                    <a:pt x="646176" y="1671840"/>
                  </a:lnTo>
                  <a:lnTo>
                    <a:pt x="638556" y="1677936"/>
                  </a:lnTo>
                  <a:lnTo>
                    <a:pt x="629412" y="1684032"/>
                  </a:lnTo>
                  <a:lnTo>
                    <a:pt x="620268" y="1688604"/>
                  </a:lnTo>
                  <a:lnTo>
                    <a:pt x="611124" y="1694700"/>
                  </a:lnTo>
                  <a:lnTo>
                    <a:pt x="566928" y="1712988"/>
                  </a:lnTo>
                  <a:lnTo>
                    <a:pt x="513588" y="1728228"/>
                  </a:lnTo>
                  <a:lnTo>
                    <a:pt x="484632" y="1732800"/>
                  </a:lnTo>
                  <a:lnTo>
                    <a:pt x="454152" y="1738896"/>
                  </a:lnTo>
                  <a:lnTo>
                    <a:pt x="420624" y="1741944"/>
                  </a:lnTo>
                  <a:lnTo>
                    <a:pt x="353568" y="1744992"/>
                  </a:lnTo>
                  <a:lnTo>
                    <a:pt x="286512" y="1741944"/>
                  </a:lnTo>
                  <a:lnTo>
                    <a:pt x="254508" y="1738896"/>
                  </a:lnTo>
                  <a:lnTo>
                    <a:pt x="222504" y="1732800"/>
                  </a:lnTo>
                  <a:lnTo>
                    <a:pt x="193548" y="1728228"/>
                  </a:lnTo>
                  <a:lnTo>
                    <a:pt x="141732" y="1712988"/>
                  </a:lnTo>
                  <a:lnTo>
                    <a:pt x="96012" y="1693176"/>
                  </a:lnTo>
                  <a:lnTo>
                    <a:pt x="86868" y="1688604"/>
                  </a:lnTo>
                  <a:lnTo>
                    <a:pt x="77724" y="1682508"/>
                  </a:lnTo>
                  <a:lnTo>
                    <a:pt x="70104" y="1677936"/>
                  </a:lnTo>
                  <a:lnTo>
                    <a:pt x="54864" y="1665744"/>
                  </a:lnTo>
                  <a:lnTo>
                    <a:pt x="48768" y="1661172"/>
                  </a:lnTo>
                  <a:lnTo>
                    <a:pt x="42672" y="1655076"/>
                  </a:lnTo>
                  <a:lnTo>
                    <a:pt x="38100" y="1648980"/>
                  </a:lnTo>
                  <a:lnTo>
                    <a:pt x="35052" y="1642884"/>
                  </a:lnTo>
                  <a:lnTo>
                    <a:pt x="30480" y="1636788"/>
                  </a:lnTo>
                  <a:lnTo>
                    <a:pt x="27432" y="1624596"/>
                  </a:lnTo>
                  <a:lnTo>
                    <a:pt x="25908" y="1620024"/>
                  </a:lnTo>
                  <a:lnTo>
                    <a:pt x="25908" y="1607820"/>
                  </a:lnTo>
                  <a:lnTo>
                    <a:pt x="28956" y="1595628"/>
                  </a:lnTo>
                  <a:lnTo>
                    <a:pt x="32004" y="1591056"/>
                  </a:lnTo>
                  <a:lnTo>
                    <a:pt x="35052" y="1584960"/>
                  </a:lnTo>
                  <a:lnTo>
                    <a:pt x="48768" y="1566672"/>
                  </a:lnTo>
                  <a:lnTo>
                    <a:pt x="54864" y="1562100"/>
                  </a:lnTo>
                  <a:lnTo>
                    <a:pt x="70104" y="1549908"/>
                  </a:lnTo>
                  <a:lnTo>
                    <a:pt x="77724" y="1545336"/>
                  </a:lnTo>
                  <a:lnTo>
                    <a:pt x="86868" y="1539240"/>
                  </a:lnTo>
                  <a:lnTo>
                    <a:pt x="97536" y="1534668"/>
                  </a:lnTo>
                  <a:lnTo>
                    <a:pt x="106680" y="1530096"/>
                  </a:lnTo>
                  <a:lnTo>
                    <a:pt x="117348" y="1524000"/>
                  </a:lnTo>
                  <a:lnTo>
                    <a:pt x="141732" y="1516380"/>
                  </a:lnTo>
                  <a:lnTo>
                    <a:pt x="195072" y="1501140"/>
                  </a:lnTo>
                  <a:lnTo>
                    <a:pt x="286512" y="1485900"/>
                  </a:lnTo>
                  <a:lnTo>
                    <a:pt x="320040" y="1484376"/>
                  </a:lnTo>
                  <a:lnTo>
                    <a:pt x="388620" y="1484376"/>
                  </a:lnTo>
                  <a:lnTo>
                    <a:pt x="454152" y="1490472"/>
                  </a:lnTo>
                  <a:lnTo>
                    <a:pt x="513588" y="1501140"/>
                  </a:lnTo>
                  <a:lnTo>
                    <a:pt x="566928" y="1516380"/>
                  </a:lnTo>
                  <a:lnTo>
                    <a:pt x="621792" y="1539240"/>
                  </a:lnTo>
                  <a:lnTo>
                    <a:pt x="630936" y="1545336"/>
                  </a:lnTo>
                  <a:lnTo>
                    <a:pt x="638556" y="1549908"/>
                  </a:lnTo>
                  <a:lnTo>
                    <a:pt x="653796" y="1562100"/>
                  </a:lnTo>
                  <a:lnTo>
                    <a:pt x="659892" y="1568196"/>
                  </a:lnTo>
                  <a:lnTo>
                    <a:pt x="669036" y="1580388"/>
                  </a:lnTo>
                  <a:lnTo>
                    <a:pt x="673608" y="1584960"/>
                  </a:lnTo>
                  <a:lnTo>
                    <a:pt x="679704" y="1597152"/>
                  </a:lnTo>
                  <a:lnTo>
                    <a:pt x="681228" y="1603248"/>
                  </a:lnTo>
                  <a:lnTo>
                    <a:pt x="681228" y="1609344"/>
                  </a:lnTo>
                  <a:lnTo>
                    <a:pt x="682752" y="1615440"/>
                  </a:lnTo>
                  <a:lnTo>
                    <a:pt x="682752" y="1556004"/>
                  </a:lnTo>
                  <a:lnTo>
                    <a:pt x="669036" y="1542288"/>
                  </a:lnTo>
                  <a:lnTo>
                    <a:pt x="611124" y="1505712"/>
                  </a:lnTo>
                  <a:lnTo>
                    <a:pt x="574548" y="1491996"/>
                  </a:lnTo>
                  <a:lnTo>
                    <a:pt x="551688" y="1484376"/>
                  </a:lnTo>
                  <a:lnTo>
                    <a:pt x="547116" y="1482852"/>
                  </a:lnTo>
                  <a:lnTo>
                    <a:pt x="489204" y="1469136"/>
                  </a:lnTo>
                  <a:lnTo>
                    <a:pt x="423672" y="1461516"/>
                  </a:lnTo>
                  <a:lnTo>
                    <a:pt x="353568" y="1458468"/>
                  </a:lnTo>
                  <a:lnTo>
                    <a:pt x="318516" y="1458468"/>
                  </a:lnTo>
                  <a:lnTo>
                    <a:pt x="251460" y="1464564"/>
                  </a:lnTo>
                  <a:lnTo>
                    <a:pt x="188976" y="1476756"/>
                  </a:lnTo>
                  <a:lnTo>
                    <a:pt x="132588" y="1491996"/>
                  </a:lnTo>
                  <a:lnTo>
                    <a:pt x="96012" y="1507236"/>
                  </a:lnTo>
                  <a:lnTo>
                    <a:pt x="85344" y="1511808"/>
                  </a:lnTo>
                  <a:lnTo>
                    <a:pt x="45720" y="1536192"/>
                  </a:lnTo>
                  <a:lnTo>
                    <a:pt x="12192" y="1572768"/>
                  </a:lnTo>
                  <a:lnTo>
                    <a:pt x="9144" y="1580388"/>
                  </a:lnTo>
                  <a:lnTo>
                    <a:pt x="4572" y="1588008"/>
                  </a:lnTo>
                  <a:lnTo>
                    <a:pt x="0" y="1615440"/>
                  </a:lnTo>
                  <a:lnTo>
                    <a:pt x="1524" y="1623072"/>
                  </a:lnTo>
                  <a:lnTo>
                    <a:pt x="3048" y="1632216"/>
                  </a:lnTo>
                  <a:lnTo>
                    <a:pt x="30480" y="1679460"/>
                  </a:lnTo>
                  <a:lnTo>
                    <a:pt x="38100" y="1685556"/>
                  </a:lnTo>
                  <a:lnTo>
                    <a:pt x="47244" y="1693176"/>
                  </a:lnTo>
                  <a:lnTo>
                    <a:pt x="54864" y="1699272"/>
                  </a:lnTo>
                  <a:lnTo>
                    <a:pt x="65532" y="1705368"/>
                  </a:lnTo>
                  <a:lnTo>
                    <a:pt x="74676" y="1711464"/>
                  </a:lnTo>
                  <a:lnTo>
                    <a:pt x="85344" y="1716036"/>
                  </a:lnTo>
                  <a:lnTo>
                    <a:pt x="96012" y="1722132"/>
                  </a:lnTo>
                  <a:lnTo>
                    <a:pt x="108204" y="1726704"/>
                  </a:lnTo>
                  <a:lnTo>
                    <a:pt x="160020" y="1744992"/>
                  </a:lnTo>
                  <a:lnTo>
                    <a:pt x="219456" y="1758708"/>
                  </a:lnTo>
                  <a:lnTo>
                    <a:pt x="318516" y="1769376"/>
                  </a:lnTo>
                  <a:lnTo>
                    <a:pt x="390144" y="1769376"/>
                  </a:lnTo>
                  <a:lnTo>
                    <a:pt x="457200" y="1763280"/>
                  </a:lnTo>
                  <a:lnTo>
                    <a:pt x="519684" y="1752612"/>
                  </a:lnTo>
                  <a:lnTo>
                    <a:pt x="576072" y="1735848"/>
                  </a:lnTo>
                  <a:lnTo>
                    <a:pt x="623316" y="1716036"/>
                  </a:lnTo>
                  <a:lnTo>
                    <a:pt x="633984" y="1711464"/>
                  </a:lnTo>
                  <a:lnTo>
                    <a:pt x="652272" y="1699272"/>
                  </a:lnTo>
                  <a:lnTo>
                    <a:pt x="661416" y="1691652"/>
                  </a:lnTo>
                  <a:lnTo>
                    <a:pt x="670560" y="1685556"/>
                  </a:lnTo>
                  <a:lnTo>
                    <a:pt x="676656" y="1677936"/>
                  </a:lnTo>
                  <a:lnTo>
                    <a:pt x="684276" y="1671840"/>
                  </a:lnTo>
                  <a:lnTo>
                    <a:pt x="690372" y="1664220"/>
                  </a:lnTo>
                  <a:lnTo>
                    <a:pt x="707136" y="1623072"/>
                  </a:lnTo>
                  <a:lnTo>
                    <a:pt x="707136" y="1604772"/>
                  </a:lnTo>
                  <a:close/>
                </a:path>
                <a:path w="707389" h="1769745">
                  <a:moveTo>
                    <a:pt x="707136" y="146304"/>
                  </a:moveTo>
                  <a:lnTo>
                    <a:pt x="682752" y="97536"/>
                  </a:lnTo>
                  <a:lnTo>
                    <a:pt x="682752" y="155448"/>
                  </a:lnTo>
                  <a:lnTo>
                    <a:pt x="681228" y="161556"/>
                  </a:lnTo>
                  <a:lnTo>
                    <a:pt x="681228" y="167652"/>
                  </a:lnTo>
                  <a:lnTo>
                    <a:pt x="678180" y="173748"/>
                  </a:lnTo>
                  <a:lnTo>
                    <a:pt x="676656" y="178320"/>
                  </a:lnTo>
                  <a:lnTo>
                    <a:pt x="673608" y="184416"/>
                  </a:lnTo>
                  <a:lnTo>
                    <a:pt x="664464" y="196608"/>
                  </a:lnTo>
                  <a:lnTo>
                    <a:pt x="658368" y="202704"/>
                  </a:lnTo>
                  <a:lnTo>
                    <a:pt x="652272" y="207276"/>
                  </a:lnTo>
                  <a:lnTo>
                    <a:pt x="646176" y="213372"/>
                  </a:lnTo>
                  <a:lnTo>
                    <a:pt x="638556" y="219468"/>
                  </a:lnTo>
                  <a:lnTo>
                    <a:pt x="629412" y="224040"/>
                  </a:lnTo>
                  <a:lnTo>
                    <a:pt x="620268" y="230136"/>
                  </a:lnTo>
                  <a:lnTo>
                    <a:pt x="566928" y="252996"/>
                  </a:lnTo>
                  <a:lnTo>
                    <a:pt x="513588" y="268236"/>
                  </a:lnTo>
                  <a:lnTo>
                    <a:pt x="494182" y="272326"/>
                  </a:lnTo>
                  <a:lnTo>
                    <a:pt x="489204" y="271272"/>
                  </a:lnTo>
                  <a:lnTo>
                    <a:pt x="457200" y="266700"/>
                  </a:lnTo>
                  <a:lnTo>
                    <a:pt x="388620" y="260604"/>
                  </a:lnTo>
                  <a:lnTo>
                    <a:pt x="318516" y="260604"/>
                  </a:lnTo>
                  <a:lnTo>
                    <a:pt x="251460" y="266700"/>
                  </a:lnTo>
                  <a:lnTo>
                    <a:pt x="219456" y="271272"/>
                  </a:lnTo>
                  <a:lnTo>
                    <a:pt x="213563" y="272453"/>
                  </a:lnTo>
                  <a:lnTo>
                    <a:pt x="193548" y="268236"/>
                  </a:lnTo>
                  <a:lnTo>
                    <a:pt x="141732" y="252996"/>
                  </a:lnTo>
                  <a:lnTo>
                    <a:pt x="96012" y="234708"/>
                  </a:lnTo>
                  <a:lnTo>
                    <a:pt x="70104" y="217944"/>
                  </a:lnTo>
                  <a:lnTo>
                    <a:pt x="62484" y="213372"/>
                  </a:lnTo>
                  <a:lnTo>
                    <a:pt x="54864" y="207276"/>
                  </a:lnTo>
                  <a:lnTo>
                    <a:pt x="42672" y="195084"/>
                  </a:lnTo>
                  <a:lnTo>
                    <a:pt x="38100" y="188988"/>
                  </a:lnTo>
                  <a:lnTo>
                    <a:pt x="35052" y="182892"/>
                  </a:lnTo>
                  <a:lnTo>
                    <a:pt x="30480" y="178320"/>
                  </a:lnTo>
                  <a:lnTo>
                    <a:pt x="25908" y="160032"/>
                  </a:lnTo>
                  <a:lnTo>
                    <a:pt x="25908" y="147828"/>
                  </a:lnTo>
                  <a:lnTo>
                    <a:pt x="27432" y="143256"/>
                  </a:lnTo>
                  <a:lnTo>
                    <a:pt x="28956" y="137160"/>
                  </a:lnTo>
                  <a:lnTo>
                    <a:pt x="35052" y="124968"/>
                  </a:lnTo>
                  <a:lnTo>
                    <a:pt x="39624" y="120396"/>
                  </a:lnTo>
                  <a:lnTo>
                    <a:pt x="48768" y="108204"/>
                  </a:lnTo>
                  <a:lnTo>
                    <a:pt x="54864" y="102108"/>
                  </a:lnTo>
                  <a:lnTo>
                    <a:pt x="62484" y="96012"/>
                  </a:lnTo>
                  <a:lnTo>
                    <a:pt x="70104" y="91440"/>
                  </a:lnTo>
                  <a:lnTo>
                    <a:pt x="77724" y="85344"/>
                  </a:lnTo>
                  <a:lnTo>
                    <a:pt x="86868" y="80772"/>
                  </a:lnTo>
                  <a:lnTo>
                    <a:pt x="97536" y="74676"/>
                  </a:lnTo>
                  <a:lnTo>
                    <a:pt x="106680" y="70104"/>
                  </a:lnTo>
                  <a:lnTo>
                    <a:pt x="167640" y="48768"/>
                  </a:lnTo>
                  <a:lnTo>
                    <a:pt x="224028" y="35052"/>
                  </a:lnTo>
                  <a:lnTo>
                    <a:pt x="286512" y="27432"/>
                  </a:lnTo>
                  <a:lnTo>
                    <a:pt x="353568" y="24384"/>
                  </a:lnTo>
                  <a:lnTo>
                    <a:pt x="422148" y="27432"/>
                  </a:lnTo>
                  <a:lnTo>
                    <a:pt x="484632" y="35052"/>
                  </a:lnTo>
                  <a:lnTo>
                    <a:pt x="541020" y="48768"/>
                  </a:lnTo>
                  <a:lnTo>
                    <a:pt x="589788" y="65532"/>
                  </a:lnTo>
                  <a:lnTo>
                    <a:pt x="611124" y="76200"/>
                  </a:lnTo>
                  <a:lnTo>
                    <a:pt x="621792" y="80772"/>
                  </a:lnTo>
                  <a:lnTo>
                    <a:pt x="630936" y="85344"/>
                  </a:lnTo>
                  <a:lnTo>
                    <a:pt x="646176" y="97536"/>
                  </a:lnTo>
                  <a:lnTo>
                    <a:pt x="653796" y="102108"/>
                  </a:lnTo>
                  <a:lnTo>
                    <a:pt x="659892" y="108204"/>
                  </a:lnTo>
                  <a:lnTo>
                    <a:pt x="673608" y="126492"/>
                  </a:lnTo>
                  <a:lnTo>
                    <a:pt x="679704" y="138684"/>
                  </a:lnTo>
                  <a:lnTo>
                    <a:pt x="681228" y="144780"/>
                  </a:lnTo>
                  <a:lnTo>
                    <a:pt x="681228" y="149352"/>
                  </a:lnTo>
                  <a:lnTo>
                    <a:pt x="682752" y="155448"/>
                  </a:lnTo>
                  <a:lnTo>
                    <a:pt x="682752" y="97536"/>
                  </a:lnTo>
                  <a:lnTo>
                    <a:pt x="676656" y="89916"/>
                  </a:lnTo>
                  <a:lnTo>
                    <a:pt x="669036" y="83820"/>
                  </a:lnTo>
                  <a:lnTo>
                    <a:pt x="661416" y="76200"/>
                  </a:lnTo>
                  <a:lnTo>
                    <a:pt x="643128" y="64008"/>
                  </a:lnTo>
                  <a:lnTo>
                    <a:pt x="632460" y="57912"/>
                  </a:lnTo>
                  <a:lnTo>
                    <a:pt x="621792" y="53340"/>
                  </a:lnTo>
                  <a:lnTo>
                    <a:pt x="611124" y="47244"/>
                  </a:lnTo>
                  <a:lnTo>
                    <a:pt x="598932" y="42672"/>
                  </a:lnTo>
                  <a:lnTo>
                    <a:pt x="574548" y="32004"/>
                  </a:lnTo>
                  <a:lnTo>
                    <a:pt x="547116" y="24384"/>
                  </a:lnTo>
                  <a:lnTo>
                    <a:pt x="518160" y="16764"/>
                  </a:lnTo>
                  <a:lnTo>
                    <a:pt x="489204" y="10668"/>
                  </a:lnTo>
                  <a:lnTo>
                    <a:pt x="423672" y="1524"/>
                  </a:lnTo>
                  <a:lnTo>
                    <a:pt x="388620" y="0"/>
                  </a:lnTo>
                  <a:lnTo>
                    <a:pt x="318516" y="0"/>
                  </a:lnTo>
                  <a:lnTo>
                    <a:pt x="219456" y="10668"/>
                  </a:lnTo>
                  <a:lnTo>
                    <a:pt x="160020" y="24384"/>
                  </a:lnTo>
                  <a:lnTo>
                    <a:pt x="108204" y="42672"/>
                  </a:lnTo>
                  <a:lnTo>
                    <a:pt x="96012" y="47244"/>
                  </a:lnTo>
                  <a:lnTo>
                    <a:pt x="85344" y="53340"/>
                  </a:lnTo>
                  <a:lnTo>
                    <a:pt x="74676" y="57912"/>
                  </a:lnTo>
                  <a:lnTo>
                    <a:pt x="64008" y="64008"/>
                  </a:lnTo>
                  <a:lnTo>
                    <a:pt x="54864" y="70104"/>
                  </a:lnTo>
                  <a:lnTo>
                    <a:pt x="45720" y="77724"/>
                  </a:lnTo>
                  <a:lnTo>
                    <a:pt x="38100" y="83820"/>
                  </a:lnTo>
                  <a:lnTo>
                    <a:pt x="24384" y="97536"/>
                  </a:lnTo>
                  <a:lnTo>
                    <a:pt x="12192" y="112776"/>
                  </a:lnTo>
                  <a:lnTo>
                    <a:pt x="9144" y="120396"/>
                  </a:lnTo>
                  <a:lnTo>
                    <a:pt x="4572" y="129540"/>
                  </a:lnTo>
                  <a:lnTo>
                    <a:pt x="3048" y="138684"/>
                  </a:lnTo>
                  <a:lnTo>
                    <a:pt x="1524" y="146304"/>
                  </a:lnTo>
                  <a:lnTo>
                    <a:pt x="0" y="155448"/>
                  </a:lnTo>
                  <a:lnTo>
                    <a:pt x="3048" y="173748"/>
                  </a:lnTo>
                  <a:lnTo>
                    <a:pt x="6096" y="181368"/>
                  </a:lnTo>
                  <a:lnTo>
                    <a:pt x="9144" y="190512"/>
                  </a:lnTo>
                  <a:lnTo>
                    <a:pt x="18288" y="205752"/>
                  </a:lnTo>
                  <a:lnTo>
                    <a:pt x="24384" y="213372"/>
                  </a:lnTo>
                  <a:lnTo>
                    <a:pt x="38100" y="227088"/>
                  </a:lnTo>
                  <a:lnTo>
                    <a:pt x="47244" y="233184"/>
                  </a:lnTo>
                  <a:lnTo>
                    <a:pt x="54864" y="239280"/>
                  </a:lnTo>
                  <a:lnTo>
                    <a:pt x="65532" y="245376"/>
                  </a:lnTo>
                  <a:lnTo>
                    <a:pt x="74676" y="251472"/>
                  </a:lnTo>
                  <a:lnTo>
                    <a:pt x="85344" y="257568"/>
                  </a:lnTo>
                  <a:lnTo>
                    <a:pt x="96012" y="262140"/>
                  </a:lnTo>
                  <a:lnTo>
                    <a:pt x="108204" y="268236"/>
                  </a:lnTo>
                  <a:lnTo>
                    <a:pt x="157772" y="285737"/>
                  </a:lnTo>
                  <a:lnTo>
                    <a:pt x="132588" y="294132"/>
                  </a:lnTo>
                  <a:lnTo>
                    <a:pt x="108204" y="303276"/>
                  </a:lnTo>
                  <a:lnTo>
                    <a:pt x="96012" y="309372"/>
                  </a:lnTo>
                  <a:lnTo>
                    <a:pt x="85344" y="313944"/>
                  </a:lnTo>
                  <a:lnTo>
                    <a:pt x="45720" y="338328"/>
                  </a:lnTo>
                  <a:lnTo>
                    <a:pt x="12192" y="374904"/>
                  </a:lnTo>
                  <a:lnTo>
                    <a:pt x="9144" y="382524"/>
                  </a:lnTo>
                  <a:lnTo>
                    <a:pt x="4572" y="390144"/>
                  </a:lnTo>
                  <a:lnTo>
                    <a:pt x="0" y="417576"/>
                  </a:lnTo>
                  <a:lnTo>
                    <a:pt x="1524" y="425208"/>
                  </a:lnTo>
                  <a:lnTo>
                    <a:pt x="3048" y="434352"/>
                  </a:lnTo>
                  <a:lnTo>
                    <a:pt x="30480" y="481596"/>
                  </a:lnTo>
                  <a:lnTo>
                    <a:pt x="38100" y="487692"/>
                  </a:lnTo>
                  <a:lnTo>
                    <a:pt x="47244" y="495312"/>
                  </a:lnTo>
                  <a:lnTo>
                    <a:pt x="54864" y="501408"/>
                  </a:lnTo>
                  <a:lnTo>
                    <a:pt x="65532" y="507504"/>
                  </a:lnTo>
                  <a:lnTo>
                    <a:pt x="74676" y="513600"/>
                  </a:lnTo>
                  <a:lnTo>
                    <a:pt x="85344" y="518172"/>
                  </a:lnTo>
                  <a:lnTo>
                    <a:pt x="96012" y="524268"/>
                  </a:lnTo>
                  <a:lnTo>
                    <a:pt x="108204" y="528840"/>
                  </a:lnTo>
                  <a:lnTo>
                    <a:pt x="122834" y="534009"/>
                  </a:lnTo>
                  <a:lnTo>
                    <a:pt x="108204" y="539496"/>
                  </a:lnTo>
                  <a:lnTo>
                    <a:pt x="96012" y="545592"/>
                  </a:lnTo>
                  <a:lnTo>
                    <a:pt x="85344" y="550164"/>
                  </a:lnTo>
                  <a:lnTo>
                    <a:pt x="64008" y="562356"/>
                  </a:lnTo>
                  <a:lnTo>
                    <a:pt x="45720" y="574548"/>
                  </a:lnTo>
                  <a:lnTo>
                    <a:pt x="38100" y="582168"/>
                  </a:lnTo>
                  <a:lnTo>
                    <a:pt x="30480" y="588264"/>
                  </a:lnTo>
                  <a:lnTo>
                    <a:pt x="12192" y="611124"/>
                  </a:lnTo>
                  <a:lnTo>
                    <a:pt x="9144" y="618744"/>
                  </a:lnTo>
                  <a:lnTo>
                    <a:pt x="4572" y="627888"/>
                  </a:lnTo>
                  <a:lnTo>
                    <a:pt x="3048" y="635508"/>
                  </a:lnTo>
                  <a:lnTo>
                    <a:pt x="0" y="653796"/>
                  </a:lnTo>
                  <a:lnTo>
                    <a:pt x="1524" y="662952"/>
                  </a:lnTo>
                  <a:lnTo>
                    <a:pt x="18288" y="702576"/>
                  </a:lnTo>
                  <a:lnTo>
                    <a:pt x="38100" y="723912"/>
                  </a:lnTo>
                  <a:lnTo>
                    <a:pt x="47244" y="731532"/>
                  </a:lnTo>
                  <a:lnTo>
                    <a:pt x="54864" y="737628"/>
                  </a:lnTo>
                  <a:lnTo>
                    <a:pt x="65532" y="743724"/>
                  </a:lnTo>
                  <a:lnTo>
                    <a:pt x="74676" y="749820"/>
                  </a:lnTo>
                  <a:lnTo>
                    <a:pt x="85344" y="755916"/>
                  </a:lnTo>
                  <a:lnTo>
                    <a:pt x="96012" y="760488"/>
                  </a:lnTo>
                  <a:lnTo>
                    <a:pt x="108204" y="765060"/>
                  </a:lnTo>
                  <a:lnTo>
                    <a:pt x="134112" y="775728"/>
                  </a:lnTo>
                  <a:lnTo>
                    <a:pt x="188976" y="790968"/>
                  </a:lnTo>
                  <a:lnTo>
                    <a:pt x="284988" y="806208"/>
                  </a:lnTo>
                  <a:lnTo>
                    <a:pt x="318516" y="807732"/>
                  </a:lnTo>
                  <a:lnTo>
                    <a:pt x="390144" y="807732"/>
                  </a:lnTo>
                  <a:lnTo>
                    <a:pt x="457200" y="801636"/>
                  </a:lnTo>
                  <a:lnTo>
                    <a:pt x="519684" y="790968"/>
                  </a:lnTo>
                  <a:lnTo>
                    <a:pt x="576072" y="774204"/>
                  </a:lnTo>
                  <a:lnTo>
                    <a:pt x="623316" y="754392"/>
                  </a:lnTo>
                  <a:lnTo>
                    <a:pt x="633984" y="749820"/>
                  </a:lnTo>
                  <a:lnTo>
                    <a:pt x="652272" y="737628"/>
                  </a:lnTo>
                  <a:lnTo>
                    <a:pt x="661416" y="730008"/>
                  </a:lnTo>
                  <a:lnTo>
                    <a:pt x="670560" y="723912"/>
                  </a:lnTo>
                  <a:lnTo>
                    <a:pt x="699516" y="687336"/>
                  </a:lnTo>
                  <a:lnTo>
                    <a:pt x="707136" y="661428"/>
                  </a:lnTo>
                  <a:lnTo>
                    <a:pt x="707136" y="643128"/>
                  </a:lnTo>
                  <a:lnTo>
                    <a:pt x="705612" y="633984"/>
                  </a:lnTo>
                  <a:lnTo>
                    <a:pt x="702564" y="626364"/>
                  </a:lnTo>
                  <a:lnTo>
                    <a:pt x="699516" y="617220"/>
                  </a:lnTo>
                  <a:lnTo>
                    <a:pt x="694944" y="609600"/>
                  </a:lnTo>
                  <a:lnTo>
                    <a:pt x="682752" y="594360"/>
                  </a:lnTo>
                  <a:lnTo>
                    <a:pt x="682752" y="653796"/>
                  </a:lnTo>
                  <a:lnTo>
                    <a:pt x="681228" y="659904"/>
                  </a:lnTo>
                  <a:lnTo>
                    <a:pt x="681228" y="664476"/>
                  </a:lnTo>
                  <a:lnTo>
                    <a:pt x="678180" y="670572"/>
                  </a:lnTo>
                  <a:lnTo>
                    <a:pt x="676656" y="676668"/>
                  </a:lnTo>
                  <a:lnTo>
                    <a:pt x="673608" y="682764"/>
                  </a:lnTo>
                  <a:lnTo>
                    <a:pt x="669036" y="688860"/>
                  </a:lnTo>
                  <a:lnTo>
                    <a:pt x="646176" y="711720"/>
                  </a:lnTo>
                  <a:lnTo>
                    <a:pt x="638556" y="716292"/>
                  </a:lnTo>
                  <a:lnTo>
                    <a:pt x="629412" y="722388"/>
                  </a:lnTo>
                  <a:lnTo>
                    <a:pt x="620268" y="726960"/>
                  </a:lnTo>
                  <a:lnTo>
                    <a:pt x="611124" y="733056"/>
                  </a:lnTo>
                  <a:lnTo>
                    <a:pt x="589788" y="742200"/>
                  </a:lnTo>
                  <a:lnTo>
                    <a:pt x="541020" y="758964"/>
                  </a:lnTo>
                  <a:lnTo>
                    <a:pt x="484632" y="772680"/>
                  </a:lnTo>
                  <a:lnTo>
                    <a:pt x="420624" y="780300"/>
                  </a:lnTo>
                  <a:lnTo>
                    <a:pt x="353568" y="783348"/>
                  </a:lnTo>
                  <a:lnTo>
                    <a:pt x="286512" y="780300"/>
                  </a:lnTo>
                  <a:lnTo>
                    <a:pt x="222504" y="772680"/>
                  </a:lnTo>
                  <a:lnTo>
                    <a:pt x="166116" y="758964"/>
                  </a:lnTo>
                  <a:lnTo>
                    <a:pt x="117348" y="742200"/>
                  </a:lnTo>
                  <a:lnTo>
                    <a:pt x="96012" y="731532"/>
                  </a:lnTo>
                  <a:lnTo>
                    <a:pt x="77724" y="722388"/>
                  </a:lnTo>
                  <a:lnTo>
                    <a:pt x="62484" y="710196"/>
                  </a:lnTo>
                  <a:lnTo>
                    <a:pt x="54864" y="705624"/>
                  </a:lnTo>
                  <a:lnTo>
                    <a:pt x="42672" y="693432"/>
                  </a:lnTo>
                  <a:lnTo>
                    <a:pt x="38100" y="687336"/>
                  </a:lnTo>
                  <a:lnTo>
                    <a:pt x="35052" y="681240"/>
                  </a:lnTo>
                  <a:lnTo>
                    <a:pt x="30480" y="675144"/>
                  </a:lnTo>
                  <a:lnTo>
                    <a:pt x="27432" y="662952"/>
                  </a:lnTo>
                  <a:lnTo>
                    <a:pt x="25908" y="658380"/>
                  </a:lnTo>
                  <a:lnTo>
                    <a:pt x="25908" y="646176"/>
                  </a:lnTo>
                  <a:lnTo>
                    <a:pt x="28956" y="633984"/>
                  </a:lnTo>
                  <a:lnTo>
                    <a:pt x="32004" y="629412"/>
                  </a:lnTo>
                  <a:lnTo>
                    <a:pt x="35052" y="623316"/>
                  </a:lnTo>
                  <a:lnTo>
                    <a:pt x="44196" y="611124"/>
                  </a:lnTo>
                  <a:lnTo>
                    <a:pt x="54864" y="600456"/>
                  </a:lnTo>
                  <a:lnTo>
                    <a:pt x="70104" y="588264"/>
                  </a:lnTo>
                  <a:lnTo>
                    <a:pt x="77724" y="583692"/>
                  </a:lnTo>
                  <a:lnTo>
                    <a:pt x="86868" y="577596"/>
                  </a:lnTo>
                  <a:lnTo>
                    <a:pt x="97536" y="573024"/>
                  </a:lnTo>
                  <a:lnTo>
                    <a:pt x="106680" y="568452"/>
                  </a:lnTo>
                  <a:lnTo>
                    <a:pt x="117348" y="563880"/>
                  </a:lnTo>
                  <a:lnTo>
                    <a:pt x="141732" y="554736"/>
                  </a:lnTo>
                  <a:lnTo>
                    <a:pt x="161886" y="547624"/>
                  </a:lnTo>
                  <a:lnTo>
                    <a:pt x="188976" y="554748"/>
                  </a:lnTo>
                  <a:lnTo>
                    <a:pt x="219456" y="560844"/>
                  </a:lnTo>
                  <a:lnTo>
                    <a:pt x="251460" y="565416"/>
                  </a:lnTo>
                  <a:lnTo>
                    <a:pt x="318516" y="571512"/>
                  </a:lnTo>
                  <a:lnTo>
                    <a:pt x="390144" y="571512"/>
                  </a:lnTo>
                  <a:lnTo>
                    <a:pt x="457200" y="565416"/>
                  </a:lnTo>
                  <a:lnTo>
                    <a:pt x="489204" y="560844"/>
                  </a:lnTo>
                  <a:lnTo>
                    <a:pt x="519684" y="554748"/>
                  </a:lnTo>
                  <a:lnTo>
                    <a:pt x="544639" y="548182"/>
                  </a:lnTo>
                  <a:lnTo>
                    <a:pt x="566928" y="554736"/>
                  </a:lnTo>
                  <a:lnTo>
                    <a:pt x="589788" y="563880"/>
                  </a:lnTo>
                  <a:lnTo>
                    <a:pt x="611124" y="573024"/>
                  </a:lnTo>
                  <a:lnTo>
                    <a:pt x="621792" y="579120"/>
                  </a:lnTo>
                  <a:lnTo>
                    <a:pt x="630936" y="583692"/>
                  </a:lnTo>
                  <a:lnTo>
                    <a:pt x="638556" y="589788"/>
                  </a:lnTo>
                  <a:lnTo>
                    <a:pt x="646176" y="594360"/>
                  </a:lnTo>
                  <a:lnTo>
                    <a:pt x="653796" y="600456"/>
                  </a:lnTo>
                  <a:lnTo>
                    <a:pt x="679704" y="635508"/>
                  </a:lnTo>
                  <a:lnTo>
                    <a:pt x="681228" y="641604"/>
                  </a:lnTo>
                  <a:lnTo>
                    <a:pt x="681228" y="647700"/>
                  </a:lnTo>
                  <a:lnTo>
                    <a:pt x="682752" y="653796"/>
                  </a:lnTo>
                  <a:lnTo>
                    <a:pt x="682752" y="594360"/>
                  </a:lnTo>
                  <a:lnTo>
                    <a:pt x="669036" y="580644"/>
                  </a:lnTo>
                  <a:lnTo>
                    <a:pt x="661416" y="574548"/>
                  </a:lnTo>
                  <a:lnTo>
                    <a:pt x="643128" y="562356"/>
                  </a:lnTo>
                  <a:lnTo>
                    <a:pt x="621792" y="550164"/>
                  </a:lnTo>
                  <a:lnTo>
                    <a:pt x="611124" y="545592"/>
                  </a:lnTo>
                  <a:lnTo>
                    <a:pt x="598932" y="539496"/>
                  </a:lnTo>
                  <a:lnTo>
                    <a:pt x="585482" y="534454"/>
                  </a:lnTo>
                  <a:lnTo>
                    <a:pt x="600456" y="528840"/>
                  </a:lnTo>
                  <a:lnTo>
                    <a:pt x="611124" y="524268"/>
                  </a:lnTo>
                  <a:lnTo>
                    <a:pt x="623316" y="518172"/>
                  </a:lnTo>
                  <a:lnTo>
                    <a:pt x="633984" y="512076"/>
                  </a:lnTo>
                  <a:lnTo>
                    <a:pt x="643128" y="507504"/>
                  </a:lnTo>
                  <a:lnTo>
                    <a:pt x="652272" y="499884"/>
                  </a:lnTo>
                  <a:lnTo>
                    <a:pt x="670560" y="487692"/>
                  </a:lnTo>
                  <a:lnTo>
                    <a:pt x="676656" y="480072"/>
                  </a:lnTo>
                  <a:lnTo>
                    <a:pt x="699516" y="449592"/>
                  </a:lnTo>
                  <a:lnTo>
                    <a:pt x="707136" y="423684"/>
                  </a:lnTo>
                  <a:lnTo>
                    <a:pt x="707136" y="406908"/>
                  </a:lnTo>
                  <a:lnTo>
                    <a:pt x="705612" y="397764"/>
                  </a:lnTo>
                  <a:lnTo>
                    <a:pt x="702564" y="390144"/>
                  </a:lnTo>
                  <a:lnTo>
                    <a:pt x="699516" y="381000"/>
                  </a:lnTo>
                  <a:lnTo>
                    <a:pt x="694944" y="373380"/>
                  </a:lnTo>
                  <a:lnTo>
                    <a:pt x="682752" y="358140"/>
                  </a:lnTo>
                  <a:lnTo>
                    <a:pt x="682752" y="417576"/>
                  </a:lnTo>
                  <a:lnTo>
                    <a:pt x="681228" y="422160"/>
                  </a:lnTo>
                  <a:lnTo>
                    <a:pt x="681228" y="428256"/>
                  </a:lnTo>
                  <a:lnTo>
                    <a:pt x="678180" y="434352"/>
                  </a:lnTo>
                  <a:lnTo>
                    <a:pt x="676656" y="440448"/>
                  </a:lnTo>
                  <a:lnTo>
                    <a:pt x="673608" y="446544"/>
                  </a:lnTo>
                  <a:lnTo>
                    <a:pt x="669036" y="451116"/>
                  </a:lnTo>
                  <a:lnTo>
                    <a:pt x="664464" y="457212"/>
                  </a:lnTo>
                  <a:lnTo>
                    <a:pt x="652272" y="469404"/>
                  </a:lnTo>
                  <a:lnTo>
                    <a:pt x="646176" y="473976"/>
                  </a:lnTo>
                  <a:lnTo>
                    <a:pt x="638556" y="480072"/>
                  </a:lnTo>
                  <a:lnTo>
                    <a:pt x="629412" y="486168"/>
                  </a:lnTo>
                  <a:lnTo>
                    <a:pt x="611124" y="495312"/>
                  </a:lnTo>
                  <a:lnTo>
                    <a:pt x="600456" y="501408"/>
                  </a:lnTo>
                  <a:lnTo>
                    <a:pt x="589788" y="505980"/>
                  </a:lnTo>
                  <a:lnTo>
                    <a:pt x="566928" y="515124"/>
                  </a:lnTo>
                  <a:lnTo>
                    <a:pt x="546608" y="521106"/>
                  </a:lnTo>
                  <a:lnTo>
                    <a:pt x="489204" y="509016"/>
                  </a:lnTo>
                  <a:lnTo>
                    <a:pt x="488518" y="508889"/>
                  </a:lnTo>
                  <a:lnTo>
                    <a:pt x="488518" y="534225"/>
                  </a:lnTo>
                  <a:lnTo>
                    <a:pt x="454152" y="539508"/>
                  </a:lnTo>
                  <a:lnTo>
                    <a:pt x="420624" y="544080"/>
                  </a:lnTo>
                  <a:lnTo>
                    <a:pt x="353568" y="547128"/>
                  </a:lnTo>
                  <a:lnTo>
                    <a:pt x="286512" y="544080"/>
                  </a:lnTo>
                  <a:lnTo>
                    <a:pt x="222504" y="534936"/>
                  </a:lnTo>
                  <a:lnTo>
                    <a:pt x="219608" y="534339"/>
                  </a:lnTo>
                  <a:lnTo>
                    <a:pt x="224028" y="533400"/>
                  </a:lnTo>
                  <a:lnTo>
                    <a:pt x="320040" y="522732"/>
                  </a:lnTo>
                  <a:lnTo>
                    <a:pt x="388620" y="522732"/>
                  </a:lnTo>
                  <a:lnTo>
                    <a:pt x="454152" y="528828"/>
                  </a:lnTo>
                  <a:lnTo>
                    <a:pt x="488518" y="534225"/>
                  </a:lnTo>
                  <a:lnTo>
                    <a:pt x="488518" y="508889"/>
                  </a:lnTo>
                  <a:lnTo>
                    <a:pt x="457200" y="502920"/>
                  </a:lnTo>
                  <a:lnTo>
                    <a:pt x="423672" y="499872"/>
                  </a:lnTo>
                  <a:lnTo>
                    <a:pt x="353568" y="496824"/>
                  </a:lnTo>
                  <a:lnTo>
                    <a:pt x="283464" y="499872"/>
                  </a:lnTo>
                  <a:lnTo>
                    <a:pt x="251460" y="502920"/>
                  </a:lnTo>
                  <a:lnTo>
                    <a:pt x="188976" y="515112"/>
                  </a:lnTo>
                  <a:lnTo>
                    <a:pt x="163296" y="521868"/>
                  </a:lnTo>
                  <a:lnTo>
                    <a:pt x="141732" y="515124"/>
                  </a:lnTo>
                  <a:lnTo>
                    <a:pt x="117348" y="505980"/>
                  </a:lnTo>
                  <a:lnTo>
                    <a:pt x="106680" y="501408"/>
                  </a:lnTo>
                  <a:lnTo>
                    <a:pt x="96012" y="495312"/>
                  </a:lnTo>
                  <a:lnTo>
                    <a:pt x="86868" y="490740"/>
                  </a:lnTo>
                  <a:lnTo>
                    <a:pt x="77724" y="484644"/>
                  </a:lnTo>
                  <a:lnTo>
                    <a:pt x="70104" y="480072"/>
                  </a:lnTo>
                  <a:lnTo>
                    <a:pt x="54864" y="467880"/>
                  </a:lnTo>
                  <a:lnTo>
                    <a:pt x="48768" y="463308"/>
                  </a:lnTo>
                  <a:lnTo>
                    <a:pt x="42672" y="457212"/>
                  </a:lnTo>
                  <a:lnTo>
                    <a:pt x="38100" y="451116"/>
                  </a:lnTo>
                  <a:lnTo>
                    <a:pt x="35052" y="445020"/>
                  </a:lnTo>
                  <a:lnTo>
                    <a:pt x="30480" y="438924"/>
                  </a:lnTo>
                  <a:lnTo>
                    <a:pt x="27432" y="426732"/>
                  </a:lnTo>
                  <a:lnTo>
                    <a:pt x="25908" y="422160"/>
                  </a:lnTo>
                  <a:lnTo>
                    <a:pt x="25908" y="409956"/>
                  </a:lnTo>
                  <a:lnTo>
                    <a:pt x="48768" y="368808"/>
                  </a:lnTo>
                  <a:lnTo>
                    <a:pt x="54864" y="364236"/>
                  </a:lnTo>
                  <a:lnTo>
                    <a:pt x="70104" y="352044"/>
                  </a:lnTo>
                  <a:lnTo>
                    <a:pt x="77724" y="347472"/>
                  </a:lnTo>
                  <a:lnTo>
                    <a:pt x="86868" y="341376"/>
                  </a:lnTo>
                  <a:lnTo>
                    <a:pt x="97536" y="336804"/>
                  </a:lnTo>
                  <a:lnTo>
                    <a:pt x="141732" y="316992"/>
                  </a:lnTo>
                  <a:lnTo>
                    <a:pt x="195072" y="303276"/>
                  </a:lnTo>
                  <a:lnTo>
                    <a:pt x="218401" y="298373"/>
                  </a:lnTo>
                  <a:lnTo>
                    <a:pt x="251460" y="304812"/>
                  </a:lnTo>
                  <a:lnTo>
                    <a:pt x="284988" y="307860"/>
                  </a:lnTo>
                  <a:lnTo>
                    <a:pt x="353568" y="310908"/>
                  </a:lnTo>
                  <a:lnTo>
                    <a:pt x="423672" y="307860"/>
                  </a:lnTo>
                  <a:lnTo>
                    <a:pt x="457200" y="304812"/>
                  </a:lnTo>
                  <a:lnTo>
                    <a:pt x="490245" y="298373"/>
                  </a:lnTo>
                  <a:lnTo>
                    <a:pt x="513588" y="303276"/>
                  </a:lnTo>
                  <a:lnTo>
                    <a:pt x="566928" y="318516"/>
                  </a:lnTo>
                  <a:lnTo>
                    <a:pt x="621792" y="341376"/>
                  </a:lnTo>
                  <a:lnTo>
                    <a:pt x="630936" y="347472"/>
                  </a:lnTo>
                  <a:lnTo>
                    <a:pt x="638556" y="352044"/>
                  </a:lnTo>
                  <a:lnTo>
                    <a:pt x="653796" y="364236"/>
                  </a:lnTo>
                  <a:lnTo>
                    <a:pt x="659892" y="370332"/>
                  </a:lnTo>
                  <a:lnTo>
                    <a:pt x="664464" y="376428"/>
                  </a:lnTo>
                  <a:lnTo>
                    <a:pt x="669036" y="381000"/>
                  </a:lnTo>
                  <a:lnTo>
                    <a:pt x="673608" y="387096"/>
                  </a:lnTo>
                  <a:lnTo>
                    <a:pt x="679704" y="399288"/>
                  </a:lnTo>
                  <a:lnTo>
                    <a:pt x="681228" y="405384"/>
                  </a:lnTo>
                  <a:lnTo>
                    <a:pt x="681228" y="411480"/>
                  </a:lnTo>
                  <a:lnTo>
                    <a:pt x="682752" y="417576"/>
                  </a:lnTo>
                  <a:lnTo>
                    <a:pt x="682752" y="358140"/>
                  </a:lnTo>
                  <a:lnTo>
                    <a:pt x="669036" y="344424"/>
                  </a:lnTo>
                  <a:lnTo>
                    <a:pt x="661416" y="338328"/>
                  </a:lnTo>
                  <a:lnTo>
                    <a:pt x="652272" y="330708"/>
                  </a:lnTo>
                  <a:lnTo>
                    <a:pt x="643128" y="324612"/>
                  </a:lnTo>
                  <a:lnTo>
                    <a:pt x="632460" y="320040"/>
                  </a:lnTo>
                  <a:lnTo>
                    <a:pt x="611124" y="307848"/>
                  </a:lnTo>
                  <a:lnTo>
                    <a:pt x="574548" y="294132"/>
                  </a:lnTo>
                  <a:lnTo>
                    <a:pt x="551688" y="286512"/>
                  </a:lnTo>
                  <a:lnTo>
                    <a:pt x="547801" y="285229"/>
                  </a:lnTo>
                  <a:lnTo>
                    <a:pt x="548640" y="285000"/>
                  </a:lnTo>
                  <a:lnTo>
                    <a:pt x="576072" y="277380"/>
                  </a:lnTo>
                  <a:lnTo>
                    <a:pt x="600456" y="268236"/>
                  </a:lnTo>
                  <a:lnTo>
                    <a:pt x="611124" y="262140"/>
                  </a:lnTo>
                  <a:lnTo>
                    <a:pt x="623316" y="257568"/>
                  </a:lnTo>
                  <a:lnTo>
                    <a:pt x="633984" y="251472"/>
                  </a:lnTo>
                  <a:lnTo>
                    <a:pt x="670560" y="227088"/>
                  </a:lnTo>
                  <a:lnTo>
                    <a:pt x="676656" y="219468"/>
                  </a:lnTo>
                  <a:lnTo>
                    <a:pt x="684276" y="211848"/>
                  </a:lnTo>
                  <a:lnTo>
                    <a:pt x="690372" y="204228"/>
                  </a:lnTo>
                  <a:lnTo>
                    <a:pt x="699516" y="188988"/>
                  </a:lnTo>
                  <a:lnTo>
                    <a:pt x="702564" y="179844"/>
                  </a:lnTo>
                  <a:lnTo>
                    <a:pt x="705612" y="172224"/>
                  </a:lnTo>
                  <a:lnTo>
                    <a:pt x="707136" y="163080"/>
                  </a:lnTo>
                  <a:lnTo>
                    <a:pt x="707136" y="14630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793877" y="1682226"/>
            <a:ext cx="3287805" cy="1744196"/>
            <a:chOff x="5280660" y="1906523"/>
            <a:chExt cx="3726179" cy="1976755"/>
          </a:xfrm>
        </p:grpSpPr>
        <p:sp>
          <p:nvSpPr>
            <p:cNvPr id="9" name="object 9"/>
            <p:cNvSpPr/>
            <p:nvPr/>
          </p:nvSpPr>
          <p:spPr>
            <a:xfrm>
              <a:off x="5298948" y="3392423"/>
              <a:ext cx="3683507" cy="4754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280660" y="1906523"/>
              <a:ext cx="3726179" cy="19766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473952" y="2930651"/>
              <a:ext cx="1691639" cy="52069"/>
            </a:xfrm>
            <a:custGeom>
              <a:avLst/>
              <a:gdLst/>
              <a:ahLst/>
              <a:cxnLst/>
              <a:rect l="l" t="t" r="r" b="b"/>
              <a:pathLst>
                <a:path w="1691640" h="52069">
                  <a:moveTo>
                    <a:pt x="51816" y="22860"/>
                  </a:moveTo>
                  <a:lnTo>
                    <a:pt x="50292" y="18288"/>
                  </a:lnTo>
                  <a:lnTo>
                    <a:pt x="50292" y="16764"/>
                  </a:lnTo>
                  <a:lnTo>
                    <a:pt x="48768" y="15240"/>
                  </a:lnTo>
                  <a:lnTo>
                    <a:pt x="48768" y="13716"/>
                  </a:lnTo>
                  <a:lnTo>
                    <a:pt x="45720" y="9144"/>
                  </a:lnTo>
                  <a:lnTo>
                    <a:pt x="42672" y="6096"/>
                  </a:lnTo>
                  <a:lnTo>
                    <a:pt x="38100" y="3048"/>
                  </a:lnTo>
                  <a:lnTo>
                    <a:pt x="36576" y="1524"/>
                  </a:lnTo>
                  <a:lnTo>
                    <a:pt x="33528" y="1524"/>
                  </a:lnTo>
                  <a:lnTo>
                    <a:pt x="27432" y="0"/>
                  </a:lnTo>
                  <a:lnTo>
                    <a:pt x="22860" y="0"/>
                  </a:lnTo>
                  <a:lnTo>
                    <a:pt x="18288" y="1524"/>
                  </a:lnTo>
                  <a:lnTo>
                    <a:pt x="15240" y="1524"/>
                  </a:lnTo>
                  <a:lnTo>
                    <a:pt x="13716" y="3048"/>
                  </a:lnTo>
                  <a:lnTo>
                    <a:pt x="9144" y="6096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6096" y="9144"/>
                  </a:lnTo>
                  <a:lnTo>
                    <a:pt x="3048" y="13716"/>
                  </a:lnTo>
                  <a:lnTo>
                    <a:pt x="1524" y="15240"/>
                  </a:lnTo>
                  <a:lnTo>
                    <a:pt x="1524" y="16764"/>
                  </a:lnTo>
                  <a:lnTo>
                    <a:pt x="0" y="18288"/>
                  </a:lnTo>
                  <a:lnTo>
                    <a:pt x="0" y="33540"/>
                  </a:lnTo>
                  <a:lnTo>
                    <a:pt x="1524" y="35064"/>
                  </a:lnTo>
                  <a:lnTo>
                    <a:pt x="1524" y="36588"/>
                  </a:lnTo>
                  <a:lnTo>
                    <a:pt x="3048" y="38112"/>
                  </a:lnTo>
                  <a:lnTo>
                    <a:pt x="6096" y="42684"/>
                  </a:lnTo>
                  <a:lnTo>
                    <a:pt x="6096" y="44208"/>
                  </a:lnTo>
                  <a:lnTo>
                    <a:pt x="7620" y="44208"/>
                  </a:lnTo>
                  <a:lnTo>
                    <a:pt x="9144" y="45732"/>
                  </a:lnTo>
                  <a:lnTo>
                    <a:pt x="13716" y="48780"/>
                  </a:lnTo>
                  <a:lnTo>
                    <a:pt x="15240" y="48780"/>
                  </a:lnTo>
                  <a:lnTo>
                    <a:pt x="16764" y="50304"/>
                  </a:lnTo>
                  <a:lnTo>
                    <a:pt x="18288" y="50304"/>
                  </a:lnTo>
                  <a:lnTo>
                    <a:pt x="22860" y="51828"/>
                  </a:lnTo>
                  <a:lnTo>
                    <a:pt x="27432" y="51828"/>
                  </a:lnTo>
                  <a:lnTo>
                    <a:pt x="33528" y="50304"/>
                  </a:lnTo>
                  <a:lnTo>
                    <a:pt x="35052" y="50304"/>
                  </a:lnTo>
                  <a:lnTo>
                    <a:pt x="36576" y="48780"/>
                  </a:lnTo>
                  <a:lnTo>
                    <a:pt x="38100" y="48780"/>
                  </a:lnTo>
                  <a:lnTo>
                    <a:pt x="42672" y="45732"/>
                  </a:lnTo>
                  <a:lnTo>
                    <a:pt x="42672" y="44208"/>
                  </a:lnTo>
                  <a:lnTo>
                    <a:pt x="44196" y="42684"/>
                  </a:lnTo>
                  <a:lnTo>
                    <a:pt x="45720" y="42684"/>
                  </a:lnTo>
                  <a:lnTo>
                    <a:pt x="48768" y="38112"/>
                  </a:lnTo>
                  <a:lnTo>
                    <a:pt x="48768" y="36588"/>
                  </a:lnTo>
                  <a:lnTo>
                    <a:pt x="50292" y="35064"/>
                  </a:lnTo>
                  <a:lnTo>
                    <a:pt x="50292" y="33540"/>
                  </a:lnTo>
                  <a:lnTo>
                    <a:pt x="51435" y="28968"/>
                  </a:lnTo>
                  <a:lnTo>
                    <a:pt x="51816" y="27444"/>
                  </a:lnTo>
                  <a:lnTo>
                    <a:pt x="51816" y="24396"/>
                  </a:lnTo>
                  <a:lnTo>
                    <a:pt x="51816" y="22860"/>
                  </a:lnTo>
                  <a:close/>
                </a:path>
                <a:path w="1691640" h="52069">
                  <a:moveTo>
                    <a:pt x="231648" y="22860"/>
                  </a:moveTo>
                  <a:lnTo>
                    <a:pt x="230124" y="18288"/>
                  </a:lnTo>
                  <a:lnTo>
                    <a:pt x="230124" y="15240"/>
                  </a:lnTo>
                  <a:lnTo>
                    <a:pt x="228600" y="13716"/>
                  </a:lnTo>
                  <a:lnTo>
                    <a:pt x="225552" y="9144"/>
                  </a:lnTo>
                  <a:lnTo>
                    <a:pt x="225552" y="7620"/>
                  </a:lnTo>
                  <a:lnTo>
                    <a:pt x="224028" y="6096"/>
                  </a:lnTo>
                  <a:lnTo>
                    <a:pt x="222504" y="6096"/>
                  </a:lnTo>
                  <a:lnTo>
                    <a:pt x="217932" y="3048"/>
                  </a:lnTo>
                  <a:lnTo>
                    <a:pt x="216408" y="1524"/>
                  </a:lnTo>
                  <a:lnTo>
                    <a:pt x="213360" y="1524"/>
                  </a:lnTo>
                  <a:lnTo>
                    <a:pt x="208788" y="0"/>
                  </a:lnTo>
                  <a:lnTo>
                    <a:pt x="204216" y="0"/>
                  </a:lnTo>
                  <a:lnTo>
                    <a:pt x="198120" y="1524"/>
                  </a:lnTo>
                  <a:lnTo>
                    <a:pt x="195072" y="1524"/>
                  </a:lnTo>
                  <a:lnTo>
                    <a:pt x="193548" y="3048"/>
                  </a:lnTo>
                  <a:lnTo>
                    <a:pt x="188976" y="6096"/>
                  </a:lnTo>
                  <a:lnTo>
                    <a:pt x="187452" y="6096"/>
                  </a:lnTo>
                  <a:lnTo>
                    <a:pt x="187452" y="7620"/>
                  </a:lnTo>
                  <a:lnTo>
                    <a:pt x="185928" y="9144"/>
                  </a:lnTo>
                  <a:lnTo>
                    <a:pt x="182880" y="13716"/>
                  </a:lnTo>
                  <a:lnTo>
                    <a:pt x="182880" y="15240"/>
                  </a:lnTo>
                  <a:lnTo>
                    <a:pt x="181356" y="16764"/>
                  </a:lnTo>
                  <a:lnTo>
                    <a:pt x="181356" y="18288"/>
                  </a:lnTo>
                  <a:lnTo>
                    <a:pt x="179819" y="22860"/>
                  </a:lnTo>
                  <a:lnTo>
                    <a:pt x="179819" y="27444"/>
                  </a:lnTo>
                  <a:lnTo>
                    <a:pt x="181356" y="33540"/>
                  </a:lnTo>
                  <a:lnTo>
                    <a:pt x="181356" y="35064"/>
                  </a:lnTo>
                  <a:lnTo>
                    <a:pt x="182880" y="36588"/>
                  </a:lnTo>
                  <a:lnTo>
                    <a:pt x="182880" y="38112"/>
                  </a:lnTo>
                  <a:lnTo>
                    <a:pt x="185928" y="42684"/>
                  </a:lnTo>
                  <a:lnTo>
                    <a:pt x="188976" y="45732"/>
                  </a:lnTo>
                  <a:lnTo>
                    <a:pt x="193548" y="48780"/>
                  </a:lnTo>
                  <a:lnTo>
                    <a:pt x="195072" y="48780"/>
                  </a:lnTo>
                  <a:lnTo>
                    <a:pt x="196596" y="50304"/>
                  </a:lnTo>
                  <a:lnTo>
                    <a:pt x="198120" y="50304"/>
                  </a:lnTo>
                  <a:lnTo>
                    <a:pt x="204216" y="51828"/>
                  </a:lnTo>
                  <a:lnTo>
                    <a:pt x="208788" y="51828"/>
                  </a:lnTo>
                  <a:lnTo>
                    <a:pt x="213360" y="50304"/>
                  </a:lnTo>
                  <a:lnTo>
                    <a:pt x="214884" y="50304"/>
                  </a:lnTo>
                  <a:lnTo>
                    <a:pt x="216408" y="48780"/>
                  </a:lnTo>
                  <a:lnTo>
                    <a:pt x="217932" y="48780"/>
                  </a:lnTo>
                  <a:lnTo>
                    <a:pt x="222504" y="45732"/>
                  </a:lnTo>
                  <a:lnTo>
                    <a:pt x="225552" y="42684"/>
                  </a:lnTo>
                  <a:lnTo>
                    <a:pt x="228600" y="38112"/>
                  </a:lnTo>
                  <a:lnTo>
                    <a:pt x="230124" y="36588"/>
                  </a:lnTo>
                  <a:lnTo>
                    <a:pt x="230124" y="33540"/>
                  </a:lnTo>
                  <a:lnTo>
                    <a:pt x="231267" y="28968"/>
                  </a:lnTo>
                  <a:lnTo>
                    <a:pt x="231648" y="27444"/>
                  </a:lnTo>
                  <a:lnTo>
                    <a:pt x="231648" y="24396"/>
                  </a:lnTo>
                  <a:lnTo>
                    <a:pt x="231648" y="22860"/>
                  </a:lnTo>
                  <a:close/>
                </a:path>
                <a:path w="1691640" h="52069">
                  <a:moveTo>
                    <a:pt x="413004" y="24396"/>
                  </a:moveTo>
                  <a:lnTo>
                    <a:pt x="411480" y="22860"/>
                  </a:lnTo>
                  <a:lnTo>
                    <a:pt x="411480" y="16764"/>
                  </a:lnTo>
                  <a:lnTo>
                    <a:pt x="409956" y="15240"/>
                  </a:lnTo>
                  <a:lnTo>
                    <a:pt x="409956" y="13716"/>
                  </a:lnTo>
                  <a:lnTo>
                    <a:pt x="406908" y="9144"/>
                  </a:lnTo>
                  <a:lnTo>
                    <a:pt x="403860" y="6096"/>
                  </a:lnTo>
                  <a:lnTo>
                    <a:pt x="402336" y="6096"/>
                  </a:lnTo>
                  <a:lnTo>
                    <a:pt x="397764" y="1524"/>
                  </a:lnTo>
                  <a:lnTo>
                    <a:pt x="394716" y="1524"/>
                  </a:lnTo>
                  <a:lnTo>
                    <a:pt x="388620" y="0"/>
                  </a:lnTo>
                  <a:lnTo>
                    <a:pt x="384048" y="0"/>
                  </a:lnTo>
                  <a:lnTo>
                    <a:pt x="379476" y="1524"/>
                  </a:lnTo>
                  <a:lnTo>
                    <a:pt x="376428" y="1524"/>
                  </a:lnTo>
                  <a:lnTo>
                    <a:pt x="374904" y="3048"/>
                  </a:lnTo>
                  <a:lnTo>
                    <a:pt x="370332" y="6096"/>
                  </a:lnTo>
                  <a:lnTo>
                    <a:pt x="368808" y="6096"/>
                  </a:lnTo>
                  <a:lnTo>
                    <a:pt x="367284" y="7620"/>
                  </a:lnTo>
                  <a:lnTo>
                    <a:pt x="367284" y="9144"/>
                  </a:lnTo>
                  <a:lnTo>
                    <a:pt x="364236" y="13716"/>
                  </a:lnTo>
                  <a:lnTo>
                    <a:pt x="362712" y="15240"/>
                  </a:lnTo>
                  <a:lnTo>
                    <a:pt x="362712" y="16764"/>
                  </a:lnTo>
                  <a:lnTo>
                    <a:pt x="361188" y="18288"/>
                  </a:lnTo>
                  <a:lnTo>
                    <a:pt x="361188" y="22860"/>
                  </a:lnTo>
                  <a:lnTo>
                    <a:pt x="359651" y="24396"/>
                  </a:lnTo>
                  <a:lnTo>
                    <a:pt x="359651" y="25920"/>
                  </a:lnTo>
                  <a:lnTo>
                    <a:pt x="361188" y="27444"/>
                  </a:lnTo>
                  <a:lnTo>
                    <a:pt x="361188" y="33540"/>
                  </a:lnTo>
                  <a:lnTo>
                    <a:pt x="362712" y="35064"/>
                  </a:lnTo>
                  <a:lnTo>
                    <a:pt x="362712" y="36588"/>
                  </a:lnTo>
                  <a:lnTo>
                    <a:pt x="364236" y="38112"/>
                  </a:lnTo>
                  <a:lnTo>
                    <a:pt x="367284" y="42684"/>
                  </a:lnTo>
                  <a:lnTo>
                    <a:pt x="367284" y="44208"/>
                  </a:lnTo>
                  <a:lnTo>
                    <a:pt x="368808" y="44208"/>
                  </a:lnTo>
                  <a:lnTo>
                    <a:pt x="370332" y="45732"/>
                  </a:lnTo>
                  <a:lnTo>
                    <a:pt x="374904" y="48780"/>
                  </a:lnTo>
                  <a:lnTo>
                    <a:pt x="376428" y="48780"/>
                  </a:lnTo>
                  <a:lnTo>
                    <a:pt x="377952" y="50304"/>
                  </a:lnTo>
                  <a:lnTo>
                    <a:pt x="379476" y="50304"/>
                  </a:lnTo>
                  <a:lnTo>
                    <a:pt x="384048" y="51828"/>
                  </a:lnTo>
                  <a:lnTo>
                    <a:pt x="388620" y="51828"/>
                  </a:lnTo>
                  <a:lnTo>
                    <a:pt x="394716" y="50304"/>
                  </a:lnTo>
                  <a:lnTo>
                    <a:pt x="396240" y="50304"/>
                  </a:lnTo>
                  <a:lnTo>
                    <a:pt x="397764" y="48780"/>
                  </a:lnTo>
                  <a:lnTo>
                    <a:pt x="399288" y="48780"/>
                  </a:lnTo>
                  <a:lnTo>
                    <a:pt x="405384" y="42684"/>
                  </a:lnTo>
                  <a:lnTo>
                    <a:pt x="406908" y="42684"/>
                  </a:lnTo>
                  <a:lnTo>
                    <a:pt x="409956" y="38112"/>
                  </a:lnTo>
                  <a:lnTo>
                    <a:pt x="409956" y="36588"/>
                  </a:lnTo>
                  <a:lnTo>
                    <a:pt x="411480" y="35064"/>
                  </a:lnTo>
                  <a:lnTo>
                    <a:pt x="411480" y="28968"/>
                  </a:lnTo>
                  <a:lnTo>
                    <a:pt x="411480" y="27444"/>
                  </a:lnTo>
                  <a:lnTo>
                    <a:pt x="413004" y="25920"/>
                  </a:lnTo>
                  <a:lnTo>
                    <a:pt x="413004" y="24396"/>
                  </a:lnTo>
                  <a:close/>
                </a:path>
                <a:path w="1691640" h="52069">
                  <a:moveTo>
                    <a:pt x="588264" y="21336"/>
                  </a:moveTo>
                  <a:lnTo>
                    <a:pt x="587756" y="19812"/>
                  </a:lnTo>
                  <a:lnTo>
                    <a:pt x="586740" y="16764"/>
                  </a:lnTo>
                  <a:lnTo>
                    <a:pt x="586740" y="13716"/>
                  </a:lnTo>
                  <a:lnTo>
                    <a:pt x="585216" y="12192"/>
                  </a:lnTo>
                  <a:lnTo>
                    <a:pt x="583692" y="9144"/>
                  </a:lnTo>
                  <a:lnTo>
                    <a:pt x="579120" y="4572"/>
                  </a:lnTo>
                  <a:lnTo>
                    <a:pt x="576072" y="3048"/>
                  </a:lnTo>
                  <a:lnTo>
                    <a:pt x="574548" y="1524"/>
                  </a:lnTo>
                  <a:lnTo>
                    <a:pt x="573024" y="1524"/>
                  </a:lnTo>
                  <a:lnTo>
                    <a:pt x="571500" y="0"/>
                  </a:lnTo>
                  <a:lnTo>
                    <a:pt x="557784" y="0"/>
                  </a:lnTo>
                  <a:lnTo>
                    <a:pt x="556260" y="1524"/>
                  </a:lnTo>
                  <a:lnTo>
                    <a:pt x="554736" y="1524"/>
                  </a:lnTo>
                  <a:lnTo>
                    <a:pt x="553212" y="3048"/>
                  </a:lnTo>
                  <a:lnTo>
                    <a:pt x="550164" y="4572"/>
                  </a:lnTo>
                  <a:lnTo>
                    <a:pt x="545592" y="9144"/>
                  </a:lnTo>
                  <a:lnTo>
                    <a:pt x="544068" y="12192"/>
                  </a:lnTo>
                  <a:lnTo>
                    <a:pt x="542544" y="13716"/>
                  </a:lnTo>
                  <a:lnTo>
                    <a:pt x="542544" y="16764"/>
                  </a:lnTo>
                  <a:lnTo>
                    <a:pt x="541147" y="20955"/>
                  </a:lnTo>
                  <a:lnTo>
                    <a:pt x="541020" y="25920"/>
                  </a:lnTo>
                  <a:lnTo>
                    <a:pt x="542544" y="30492"/>
                  </a:lnTo>
                  <a:lnTo>
                    <a:pt x="542544" y="33540"/>
                  </a:lnTo>
                  <a:lnTo>
                    <a:pt x="544068" y="35064"/>
                  </a:lnTo>
                  <a:lnTo>
                    <a:pt x="545592" y="38112"/>
                  </a:lnTo>
                  <a:lnTo>
                    <a:pt x="548640" y="41160"/>
                  </a:lnTo>
                  <a:lnTo>
                    <a:pt x="550164" y="41160"/>
                  </a:lnTo>
                  <a:lnTo>
                    <a:pt x="553212" y="44208"/>
                  </a:lnTo>
                  <a:lnTo>
                    <a:pt x="554736" y="44208"/>
                  </a:lnTo>
                  <a:lnTo>
                    <a:pt x="556260" y="45732"/>
                  </a:lnTo>
                  <a:lnTo>
                    <a:pt x="557784" y="45732"/>
                  </a:lnTo>
                  <a:lnTo>
                    <a:pt x="562356" y="47256"/>
                  </a:lnTo>
                  <a:lnTo>
                    <a:pt x="566928" y="47256"/>
                  </a:lnTo>
                  <a:lnTo>
                    <a:pt x="571500" y="45732"/>
                  </a:lnTo>
                  <a:lnTo>
                    <a:pt x="573024" y="45732"/>
                  </a:lnTo>
                  <a:lnTo>
                    <a:pt x="574548" y="44208"/>
                  </a:lnTo>
                  <a:lnTo>
                    <a:pt x="576072" y="44208"/>
                  </a:lnTo>
                  <a:lnTo>
                    <a:pt x="579120" y="41160"/>
                  </a:lnTo>
                  <a:lnTo>
                    <a:pt x="580644" y="41160"/>
                  </a:lnTo>
                  <a:lnTo>
                    <a:pt x="583692" y="38112"/>
                  </a:lnTo>
                  <a:lnTo>
                    <a:pt x="585216" y="35064"/>
                  </a:lnTo>
                  <a:lnTo>
                    <a:pt x="586740" y="33540"/>
                  </a:lnTo>
                  <a:lnTo>
                    <a:pt x="586740" y="30492"/>
                  </a:lnTo>
                  <a:lnTo>
                    <a:pt x="588264" y="25920"/>
                  </a:lnTo>
                  <a:lnTo>
                    <a:pt x="588264" y="21653"/>
                  </a:lnTo>
                  <a:lnTo>
                    <a:pt x="576059" y="21653"/>
                  </a:lnTo>
                  <a:lnTo>
                    <a:pt x="576059" y="21336"/>
                  </a:lnTo>
                  <a:lnTo>
                    <a:pt x="588264" y="21336"/>
                  </a:lnTo>
                  <a:close/>
                </a:path>
                <a:path w="1691640" h="52069">
                  <a:moveTo>
                    <a:pt x="774192" y="24396"/>
                  </a:moveTo>
                  <a:lnTo>
                    <a:pt x="772668" y="22860"/>
                  </a:lnTo>
                  <a:lnTo>
                    <a:pt x="772668" y="16764"/>
                  </a:lnTo>
                  <a:lnTo>
                    <a:pt x="769620" y="13716"/>
                  </a:lnTo>
                  <a:lnTo>
                    <a:pt x="768096" y="9144"/>
                  </a:lnTo>
                  <a:lnTo>
                    <a:pt x="765048" y="6096"/>
                  </a:lnTo>
                  <a:lnTo>
                    <a:pt x="763524" y="6096"/>
                  </a:lnTo>
                  <a:lnTo>
                    <a:pt x="758952" y="1524"/>
                  </a:lnTo>
                  <a:lnTo>
                    <a:pt x="755904" y="1524"/>
                  </a:lnTo>
                  <a:lnTo>
                    <a:pt x="749808" y="0"/>
                  </a:lnTo>
                  <a:lnTo>
                    <a:pt x="745236" y="0"/>
                  </a:lnTo>
                  <a:lnTo>
                    <a:pt x="740664" y="1524"/>
                  </a:lnTo>
                  <a:lnTo>
                    <a:pt x="736092" y="1524"/>
                  </a:lnTo>
                  <a:lnTo>
                    <a:pt x="736092" y="3048"/>
                  </a:lnTo>
                  <a:lnTo>
                    <a:pt x="731520" y="6096"/>
                  </a:lnTo>
                  <a:lnTo>
                    <a:pt x="729996" y="6096"/>
                  </a:lnTo>
                  <a:lnTo>
                    <a:pt x="728472" y="7620"/>
                  </a:lnTo>
                  <a:lnTo>
                    <a:pt x="728472" y="9144"/>
                  </a:lnTo>
                  <a:lnTo>
                    <a:pt x="725424" y="13716"/>
                  </a:lnTo>
                  <a:lnTo>
                    <a:pt x="723900" y="15240"/>
                  </a:lnTo>
                  <a:lnTo>
                    <a:pt x="723900" y="16764"/>
                  </a:lnTo>
                  <a:lnTo>
                    <a:pt x="722376" y="18288"/>
                  </a:lnTo>
                  <a:lnTo>
                    <a:pt x="722376" y="22860"/>
                  </a:lnTo>
                  <a:lnTo>
                    <a:pt x="720839" y="24396"/>
                  </a:lnTo>
                  <a:lnTo>
                    <a:pt x="720839" y="25920"/>
                  </a:lnTo>
                  <a:lnTo>
                    <a:pt x="722376" y="27444"/>
                  </a:lnTo>
                  <a:lnTo>
                    <a:pt x="722376" y="33540"/>
                  </a:lnTo>
                  <a:lnTo>
                    <a:pt x="723900" y="35064"/>
                  </a:lnTo>
                  <a:lnTo>
                    <a:pt x="723900" y="36588"/>
                  </a:lnTo>
                  <a:lnTo>
                    <a:pt x="725424" y="38112"/>
                  </a:lnTo>
                  <a:lnTo>
                    <a:pt x="726948" y="42684"/>
                  </a:lnTo>
                  <a:lnTo>
                    <a:pt x="728472" y="44208"/>
                  </a:lnTo>
                  <a:lnTo>
                    <a:pt x="729996" y="44208"/>
                  </a:lnTo>
                  <a:lnTo>
                    <a:pt x="731520" y="45732"/>
                  </a:lnTo>
                  <a:lnTo>
                    <a:pt x="736092" y="48780"/>
                  </a:lnTo>
                  <a:lnTo>
                    <a:pt x="737616" y="50304"/>
                  </a:lnTo>
                  <a:lnTo>
                    <a:pt x="740664" y="50304"/>
                  </a:lnTo>
                  <a:lnTo>
                    <a:pt x="745236" y="51828"/>
                  </a:lnTo>
                  <a:lnTo>
                    <a:pt x="749808" y="51828"/>
                  </a:lnTo>
                  <a:lnTo>
                    <a:pt x="755904" y="50304"/>
                  </a:lnTo>
                  <a:lnTo>
                    <a:pt x="757428" y="50304"/>
                  </a:lnTo>
                  <a:lnTo>
                    <a:pt x="758952" y="48780"/>
                  </a:lnTo>
                  <a:lnTo>
                    <a:pt x="760476" y="48780"/>
                  </a:lnTo>
                  <a:lnTo>
                    <a:pt x="766572" y="42684"/>
                  </a:lnTo>
                  <a:lnTo>
                    <a:pt x="768096" y="42684"/>
                  </a:lnTo>
                  <a:lnTo>
                    <a:pt x="771144" y="38112"/>
                  </a:lnTo>
                  <a:lnTo>
                    <a:pt x="771144" y="36588"/>
                  </a:lnTo>
                  <a:lnTo>
                    <a:pt x="772668" y="35064"/>
                  </a:lnTo>
                  <a:lnTo>
                    <a:pt x="772668" y="28968"/>
                  </a:lnTo>
                  <a:lnTo>
                    <a:pt x="772668" y="27444"/>
                  </a:lnTo>
                  <a:lnTo>
                    <a:pt x="774192" y="25920"/>
                  </a:lnTo>
                  <a:lnTo>
                    <a:pt x="774192" y="24396"/>
                  </a:lnTo>
                  <a:close/>
                </a:path>
                <a:path w="1691640" h="52069">
                  <a:moveTo>
                    <a:pt x="954024" y="22860"/>
                  </a:moveTo>
                  <a:lnTo>
                    <a:pt x="952500" y="18288"/>
                  </a:lnTo>
                  <a:lnTo>
                    <a:pt x="952500" y="15240"/>
                  </a:lnTo>
                  <a:lnTo>
                    <a:pt x="950976" y="13716"/>
                  </a:lnTo>
                  <a:lnTo>
                    <a:pt x="947928" y="9144"/>
                  </a:lnTo>
                  <a:lnTo>
                    <a:pt x="946404" y="7620"/>
                  </a:lnTo>
                  <a:lnTo>
                    <a:pt x="946404" y="6096"/>
                  </a:lnTo>
                  <a:lnTo>
                    <a:pt x="944880" y="6096"/>
                  </a:lnTo>
                  <a:lnTo>
                    <a:pt x="940308" y="3048"/>
                  </a:lnTo>
                  <a:lnTo>
                    <a:pt x="938784" y="1524"/>
                  </a:lnTo>
                  <a:lnTo>
                    <a:pt x="935736" y="1524"/>
                  </a:lnTo>
                  <a:lnTo>
                    <a:pt x="931164" y="0"/>
                  </a:lnTo>
                  <a:lnTo>
                    <a:pt x="925068" y="0"/>
                  </a:lnTo>
                  <a:lnTo>
                    <a:pt x="920496" y="1524"/>
                  </a:lnTo>
                  <a:lnTo>
                    <a:pt x="917448" y="1524"/>
                  </a:lnTo>
                  <a:lnTo>
                    <a:pt x="915924" y="3048"/>
                  </a:lnTo>
                  <a:lnTo>
                    <a:pt x="911352" y="6096"/>
                  </a:lnTo>
                  <a:lnTo>
                    <a:pt x="909828" y="6096"/>
                  </a:lnTo>
                  <a:lnTo>
                    <a:pt x="909828" y="7620"/>
                  </a:lnTo>
                  <a:lnTo>
                    <a:pt x="908304" y="9144"/>
                  </a:lnTo>
                  <a:lnTo>
                    <a:pt x="905256" y="13716"/>
                  </a:lnTo>
                  <a:lnTo>
                    <a:pt x="903732" y="15240"/>
                  </a:lnTo>
                  <a:lnTo>
                    <a:pt x="903732" y="18288"/>
                  </a:lnTo>
                  <a:lnTo>
                    <a:pt x="902208" y="22860"/>
                  </a:lnTo>
                  <a:lnTo>
                    <a:pt x="902208" y="27444"/>
                  </a:lnTo>
                  <a:lnTo>
                    <a:pt x="903732" y="33540"/>
                  </a:lnTo>
                  <a:lnTo>
                    <a:pt x="903732" y="36588"/>
                  </a:lnTo>
                  <a:lnTo>
                    <a:pt x="905256" y="38112"/>
                  </a:lnTo>
                  <a:lnTo>
                    <a:pt x="908304" y="42684"/>
                  </a:lnTo>
                  <a:lnTo>
                    <a:pt x="911352" y="45732"/>
                  </a:lnTo>
                  <a:lnTo>
                    <a:pt x="915924" y="48780"/>
                  </a:lnTo>
                  <a:lnTo>
                    <a:pt x="917448" y="48780"/>
                  </a:lnTo>
                  <a:lnTo>
                    <a:pt x="918972" y="50304"/>
                  </a:lnTo>
                  <a:lnTo>
                    <a:pt x="920496" y="50304"/>
                  </a:lnTo>
                  <a:lnTo>
                    <a:pt x="925068" y="51828"/>
                  </a:lnTo>
                  <a:lnTo>
                    <a:pt x="931164" y="51828"/>
                  </a:lnTo>
                  <a:lnTo>
                    <a:pt x="935736" y="50304"/>
                  </a:lnTo>
                  <a:lnTo>
                    <a:pt x="937260" y="50304"/>
                  </a:lnTo>
                  <a:lnTo>
                    <a:pt x="938784" y="48780"/>
                  </a:lnTo>
                  <a:lnTo>
                    <a:pt x="940308" y="48780"/>
                  </a:lnTo>
                  <a:lnTo>
                    <a:pt x="944880" y="45732"/>
                  </a:lnTo>
                  <a:lnTo>
                    <a:pt x="947928" y="42684"/>
                  </a:lnTo>
                  <a:lnTo>
                    <a:pt x="950976" y="38112"/>
                  </a:lnTo>
                  <a:lnTo>
                    <a:pt x="952500" y="36588"/>
                  </a:lnTo>
                  <a:lnTo>
                    <a:pt x="952500" y="33540"/>
                  </a:lnTo>
                  <a:lnTo>
                    <a:pt x="953643" y="28968"/>
                  </a:lnTo>
                  <a:lnTo>
                    <a:pt x="954024" y="27444"/>
                  </a:lnTo>
                  <a:lnTo>
                    <a:pt x="954024" y="24396"/>
                  </a:lnTo>
                  <a:lnTo>
                    <a:pt x="954024" y="22860"/>
                  </a:lnTo>
                  <a:close/>
                </a:path>
                <a:path w="1691640" h="52069">
                  <a:moveTo>
                    <a:pt x="1135380" y="24396"/>
                  </a:moveTo>
                  <a:lnTo>
                    <a:pt x="1133856" y="22860"/>
                  </a:lnTo>
                  <a:lnTo>
                    <a:pt x="1133856" y="18288"/>
                  </a:lnTo>
                  <a:lnTo>
                    <a:pt x="1132332" y="16764"/>
                  </a:lnTo>
                  <a:lnTo>
                    <a:pt x="1132332" y="15240"/>
                  </a:lnTo>
                  <a:lnTo>
                    <a:pt x="1130808" y="13716"/>
                  </a:lnTo>
                  <a:lnTo>
                    <a:pt x="1129284" y="9144"/>
                  </a:lnTo>
                  <a:lnTo>
                    <a:pt x="1126236" y="6096"/>
                  </a:lnTo>
                  <a:lnTo>
                    <a:pt x="1124712" y="6096"/>
                  </a:lnTo>
                  <a:lnTo>
                    <a:pt x="1120140" y="1524"/>
                  </a:lnTo>
                  <a:lnTo>
                    <a:pt x="1117092" y="1524"/>
                  </a:lnTo>
                  <a:lnTo>
                    <a:pt x="1110996" y="0"/>
                  </a:lnTo>
                  <a:lnTo>
                    <a:pt x="1106424" y="0"/>
                  </a:lnTo>
                  <a:lnTo>
                    <a:pt x="1100328" y="1524"/>
                  </a:lnTo>
                  <a:lnTo>
                    <a:pt x="1097280" y="1524"/>
                  </a:lnTo>
                  <a:lnTo>
                    <a:pt x="1097280" y="3048"/>
                  </a:lnTo>
                  <a:lnTo>
                    <a:pt x="1092708" y="6096"/>
                  </a:lnTo>
                  <a:lnTo>
                    <a:pt x="1091184" y="6096"/>
                  </a:lnTo>
                  <a:lnTo>
                    <a:pt x="1088136" y="9144"/>
                  </a:lnTo>
                  <a:lnTo>
                    <a:pt x="1086612" y="13716"/>
                  </a:lnTo>
                  <a:lnTo>
                    <a:pt x="1085088" y="15240"/>
                  </a:lnTo>
                  <a:lnTo>
                    <a:pt x="1085088" y="16764"/>
                  </a:lnTo>
                  <a:lnTo>
                    <a:pt x="1083564" y="18288"/>
                  </a:lnTo>
                  <a:lnTo>
                    <a:pt x="1083564" y="22860"/>
                  </a:lnTo>
                  <a:lnTo>
                    <a:pt x="1082027" y="24396"/>
                  </a:lnTo>
                  <a:lnTo>
                    <a:pt x="1082027" y="25920"/>
                  </a:lnTo>
                  <a:lnTo>
                    <a:pt x="1083564" y="27444"/>
                  </a:lnTo>
                  <a:lnTo>
                    <a:pt x="1083564" y="33540"/>
                  </a:lnTo>
                  <a:lnTo>
                    <a:pt x="1085088" y="35064"/>
                  </a:lnTo>
                  <a:lnTo>
                    <a:pt x="1085088" y="36588"/>
                  </a:lnTo>
                  <a:lnTo>
                    <a:pt x="1086612" y="38112"/>
                  </a:lnTo>
                  <a:lnTo>
                    <a:pt x="1088136" y="42684"/>
                  </a:lnTo>
                  <a:lnTo>
                    <a:pt x="1089660" y="44208"/>
                  </a:lnTo>
                  <a:lnTo>
                    <a:pt x="1091184" y="44208"/>
                  </a:lnTo>
                  <a:lnTo>
                    <a:pt x="1092708" y="45732"/>
                  </a:lnTo>
                  <a:lnTo>
                    <a:pt x="1097280" y="48780"/>
                  </a:lnTo>
                  <a:lnTo>
                    <a:pt x="1098804" y="50304"/>
                  </a:lnTo>
                  <a:lnTo>
                    <a:pt x="1100328" y="50304"/>
                  </a:lnTo>
                  <a:lnTo>
                    <a:pt x="1106424" y="51828"/>
                  </a:lnTo>
                  <a:lnTo>
                    <a:pt x="1110996" y="51828"/>
                  </a:lnTo>
                  <a:lnTo>
                    <a:pt x="1117092" y="50304"/>
                  </a:lnTo>
                  <a:lnTo>
                    <a:pt x="1118616" y="50304"/>
                  </a:lnTo>
                  <a:lnTo>
                    <a:pt x="1120140" y="48780"/>
                  </a:lnTo>
                  <a:lnTo>
                    <a:pt x="1121664" y="48780"/>
                  </a:lnTo>
                  <a:lnTo>
                    <a:pt x="1127760" y="42684"/>
                  </a:lnTo>
                  <a:lnTo>
                    <a:pt x="1129284" y="42684"/>
                  </a:lnTo>
                  <a:lnTo>
                    <a:pt x="1130808" y="38112"/>
                  </a:lnTo>
                  <a:lnTo>
                    <a:pt x="1132332" y="36588"/>
                  </a:lnTo>
                  <a:lnTo>
                    <a:pt x="1132332" y="35064"/>
                  </a:lnTo>
                  <a:lnTo>
                    <a:pt x="1133856" y="33540"/>
                  </a:lnTo>
                  <a:lnTo>
                    <a:pt x="1133856" y="28968"/>
                  </a:lnTo>
                  <a:lnTo>
                    <a:pt x="1133856" y="27444"/>
                  </a:lnTo>
                  <a:lnTo>
                    <a:pt x="1135380" y="25920"/>
                  </a:lnTo>
                  <a:lnTo>
                    <a:pt x="1135380" y="24396"/>
                  </a:lnTo>
                  <a:close/>
                </a:path>
                <a:path w="1691640" h="52069">
                  <a:moveTo>
                    <a:pt x="1310640" y="21336"/>
                  </a:moveTo>
                  <a:lnTo>
                    <a:pt x="1310132" y="19812"/>
                  </a:lnTo>
                  <a:lnTo>
                    <a:pt x="1309116" y="16764"/>
                  </a:lnTo>
                  <a:lnTo>
                    <a:pt x="1309116" y="15240"/>
                  </a:lnTo>
                  <a:lnTo>
                    <a:pt x="1307592" y="13716"/>
                  </a:lnTo>
                  <a:lnTo>
                    <a:pt x="1307592" y="12192"/>
                  </a:lnTo>
                  <a:lnTo>
                    <a:pt x="1304544" y="9144"/>
                  </a:lnTo>
                  <a:lnTo>
                    <a:pt x="1304544" y="7620"/>
                  </a:lnTo>
                  <a:lnTo>
                    <a:pt x="1301496" y="4572"/>
                  </a:lnTo>
                  <a:lnTo>
                    <a:pt x="1298448" y="3048"/>
                  </a:lnTo>
                  <a:lnTo>
                    <a:pt x="1296924" y="1524"/>
                  </a:lnTo>
                  <a:lnTo>
                    <a:pt x="1295400" y="1524"/>
                  </a:lnTo>
                  <a:lnTo>
                    <a:pt x="1293876" y="0"/>
                  </a:lnTo>
                  <a:lnTo>
                    <a:pt x="1280160" y="0"/>
                  </a:lnTo>
                  <a:lnTo>
                    <a:pt x="1278636" y="1524"/>
                  </a:lnTo>
                  <a:lnTo>
                    <a:pt x="1277112" y="1524"/>
                  </a:lnTo>
                  <a:lnTo>
                    <a:pt x="1275588" y="3048"/>
                  </a:lnTo>
                  <a:lnTo>
                    <a:pt x="1272540" y="4572"/>
                  </a:lnTo>
                  <a:lnTo>
                    <a:pt x="1267968" y="9144"/>
                  </a:lnTo>
                  <a:lnTo>
                    <a:pt x="1266444" y="12192"/>
                  </a:lnTo>
                  <a:lnTo>
                    <a:pt x="1264920" y="13716"/>
                  </a:lnTo>
                  <a:lnTo>
                    <a:pt x="1264920" y="16764"/>
                  </a:lnTo>
                  <a:lnTo>
                    <a:pt x="1263396" y="21336"/>
                  </a:lnTo>
                  <a:lnTo>
                    <a:pt x="1263396" y="25920"/>
                  </a:lnTo>
                  <a:lnTo>
                    <a:pt x="1264920" y="30492"/>
                  </a:lnTo>
                  <a:lnTo>
                    <a:pt x="1264920" y="33540"/>
                  </a:lnTo>
                  <a:lnTo>
                    <a:pt x="1266444" y="35064"/>
                  </a:lnTo>
                  <a:lnTo>
                    <a:pt x="1267968" y="38112"/>
                  </a:lnTo>
                  <a:lnTo>
                    <a:pt x="1271016" y="41160"/>
                  </a:lnTo>
                  <a:lnTo>
                    <a:pt x="1272540" y="41160"/>
                  </a:lnTo>
                  <a:lnTo>
                    <a:pt x="1275588" y="44208"/>
                  </a:lnTo>
                  <a:lnTo>
                    <a:pt x="1277112" y="44208"/>
                  </a:lnTo>
                  <a:lnTo>
                    <a:pt x="1278636" y="45732"/>
                  </a:lnTo>
                  <a:lnTo>
                    <a:pt x="1280160" y="45732"/>
                  </a:lnTo>
                  <a:lnTo>
                    <a:pt x="1284732" y="47256"/>
                  </a:lnTo>
                  <a:lnTo>
                    <a:pt x="1289304" y="47256"/>
                  </a:lnTo>
                  <a:lnTo>
                    <a:pt x="1293876" y="45732"/>
                  </a:lnTo>
                  <a:lnTo>
                    <a:pt x="1295400" y="45732"/>
                  </a:lnTo>
                  <a:lnTo>
                    <a:pt x="1296924" y="44208"/>
                  </a:lnTo>
                  <a:lnTo>
                    <a:pt x="1298448" y="44208"/>
                  </a:lnTo>
                  <a:lnTo>
                    <a:pt x="1301496" y="41160"/>
                  </a:lnTo>
                  <a:lnTo>
                    <a:pt x="1303020" y="41160"/>
                  </a:lnTo>
                  <a:lnTo>
                    <a:pt x="1304544" y="39636"/>
                  </a:lnTo>
                  <a:lnTo>
                    <a:pt x="1304544" y="38112"/>
                  </a:lnTo>
                  <a:lnTo>
                    <a:pt x="1307592" y="35064"/>
                  </a:lnTo>
                  <a:lnTo>
                    <a:pt x="1307592" y="33540"/>
                  </a:lnTo>
                  <a:lnTo>
                    <a:pt x="1309116" y="32016"/>
                  </a:lnTo>
                  <a:lnTo>
                    <a:pt x="1309116" y="30492"/>
                  </a:lnTo>
                  <a:lnTo>
                    <a:pt x="1310640" y="25920"/>
                  </a:lnTo>
                  <a:lnTo>
                    <a:pt x="1310640" y="21336"/>
                  </a:lnTo>
                  <a:close/>
                </a:path>
                <a:path w="1691640" h="52069">
                  <a:moveTo>
                    <a:pt x="1510284" y="22860"/>
                  </a:moveTo>
                  <a:lnTo>
                    <a:pt x="1508760" y="18288"/>
                  </a:lnTo>
                  <a:lnTo>
                    <a:pt x="1508760" y="16764"/>
                  </a:lnTo>
                  <a:lnTo>
                    <a:pt x="1507236" y="15240"/>
                  </a:lnTo>
                  <a:lnTo>
                    <a:pt x="1507236" y="13716"/>
                  </a:lnTo>
                  <a:lnTo>
                    <a:pt x="1504188" y="9144"/>
                  </a:lnTo>
                  <a:lnTo>
                    <a:pt x="1502664" y="7620"/>
                  </a:lnTo>
                  <a:lnTo>
                    <a:pt x="1502664" y="6096"/>
                  </a:lnTo>
                  <a:lnTo>
                    <a:pt x="1501140" y="6096"/>
                  </a:lnTo>
                  <a:lnTo>
                    <a:pt x="1496568" y="3048"/>
                  </a:lnTo>
                  <a:lnTo>
                    <a:pt x="1495044" y="1524"/>
                  </a:lnTo>
                  <a:lnTo>
                    <a:pt x="1491996" y="1524"/>
                  </a:lnTo>
                  <a:lnTo>
                    <a:pt x="1487424" y="0"/>
                  </a:lnTo>
                  <a:lnTo>
                    <a:pt x="1481328" y="0"/>
                  </a:lnTo>
                  <a:lnTo>
                    <a:pt x="1476756" y="1524"/>
                  </a:lnTo>
                  <a:lnTo>
                    <a:pt x="1473708" y="1524"/>
                  </a:lnTo>
                  <a:lnTo>
                    <a:pt x="1472184" y="3048"/>
                  </a:lnTo>
                  <a:lnTo>
                    <a:pt x="1467612" y="6096"/>
                  </a:lnTo>
                  <a:lnTo>
                    <a:pt x="1466088" y="6096"/>
                  </a:lnTo>
                  <a:lnTo>
                    <a:pt x="1464564" y="7620"/>
                  </a:lnTo>
                  <a:lnTo>
                    <a:pt x="1464564" y="9144"/>
                  </a:lnTo>
                  <a:lnTo>
                    <a:pt x="1461516" y="13716"/>
                  </a:lnTo>
                  <a:lnTo>
                    <a:pt x="1459992" y="15240"/>
                  </a:lnTo>
                  <a:lnTo>
                    <a:pt x="1459992" y="18288"/>
                  </a:lnTo>
                  <a:lnTo>
                    <a:pt x="1458455" y="22860"/>
                  </a:lnTo>
                  <a:lnTo>
                    <a:pt x="1458455" y="27444"/>
                  </a:lnTo>
                  <a:lnTo>
                    <a:pt x="1459992" y="33540"/>
                  </a:lnTo>
                  <a:lnTo>
                    <a:pt x="1459992" y="36588"/>
                  </a:lnTo>
                  <a:lnTo>
                    <a:pt x="1461516" y="38112"/>
                  </a:lnTo>
                  <a:lnTo>
                    <a:pt x="1464564" y="42684"/>
                  </a:lnTo>
                  <a:lnTo>
                    <a:pt x="1464564" y="44208"/>
                  </a:lnTo>
                  <a:lnTo>
                    <a:pt x="1466088" y="44208"/>
                  </a:lnTo>
                  <a:lnTo>
                    <a:pt x="1467612" y="45732"/>
                  </a:lnTo>
                  <a:lnTo>
                    <a:pt x="1472184" y="48780"/>
                  </a:lnTo>
                  <a:lnTo>
                    <a:pt x="1473708" y="48780"/>
                  </a:lnTo>
                  <a:lnTo>
                    <a:pt x="1475232" y="50304"/>
                  </a:lnTo>
                  <a:lnTo>
                    <a:pt x="1476756" y="50304"/>
                  </a:lnTo>
                  <a:lnTo>
                    <a:pt x="1481328" y="51828"/>
                  </a:lnTo>
                  <a:lnTo>
                    <a:pt x="1487424" y="51828"/>
                  </a:lnTo>
                  <a:lnTo>
                    <a:pt x="1491996" y="50304"/>
                  </a:lnTo>
                  <a:lnTo>
                    <a:pt x="1493520" y="50304"/>
                  </a:lnTo>
                  <a:lnTo>
                    <a:pt x="1495044" y="48780"/>
                  </a:lnTo>
                  <a:lnTo>
                    <a:pt x="1496568" y="48780"/>
                  </a:lnTo>
                  <a:lnTo>
                    <a:pt x="1501140" y="45732"/>
                  </a:lnTo>
                  <a:lnTo>
                    <a:pt x="1502664" y="44208"/>
                  </a:lnTo>
                  <a:lnTo>
                    <a:pt x="1502664" y="42684"/>
                  </a:lnTo>
                  <a:lnTo>
                    <a:pt x="1504188" y="42684"/>
                  </a:lnTo>
                  <a:lnTo>
                    <a:pt x="1507236" y="38112"/>
                  </a:lnTo>
                  <a:lnTo>
                    <a:pt x="1507236" y="36588"/>
                  </a:lnTo>
                  <a:lnTo>
                    <a:pt x="1508760" y="35064"/>
                  </a:lnTo>
                  <a:lnTo>
                    <a:pt x="1508760" y="33540"/>
                  </a:lnTo>
                  <a:lnTo>
                    <a:pt x="1509903" y="28968"/>
                  </a:lnTo>
                  <a:lnTo>
                    <a:pt x="1510284" y="27444"/>
                  </a:lnTo>
                  <a:lnTo>
                    <a:pt x="1510284" y="24396"/>
                  </a:lnTo>
                  <a:lnTo>
                    <a:pt x="1510284" y="22860"/>
                  </a:lnTo>
                  <a:close/>
                </a:path>
                <a:path w="1691640" h="52069">
                  <a:moveTo>
                    <a:pt x="1691640" y="24396"/>
                  </a:moveTo>
                  <a:lnTo>
                    <a:pt x="1690116" y="22860"/>
                  </a:lnTo>
                  <a:lnTo>
                    <a:pt x="1690116" y="18288"/>
                  </a:lnTo>
                  <a:lnTo>
                    <a:pt x="1688592" y="16764"/>
                  </a:lnTo>
                  <a:lnTo>
                    <a:pt x="1688592" y="15240"/>
                  </a:lnTo>
                  <a:lnTo>
                    <a:pt x="1687068" y="13716"/>
                  </a:lnTo>
                  <a:lnTo>
                    <a:pt x="1684020" y="9144"/>
                  </a:lnTo>
                  <a:lnTo>
                    <a:pt x="1684020" y="7620"/>
                  </a:lnTo>
                  <a:lnTo>
                    <a:pt x="1682496" y="6096"/>
                  </a:lnTo>
                  <a:lnTo>
                    <a:pt x="1680972" y="6096"/>
                  </a:lnTo>
                  <a:lnTo>
                    <a:pt x="1676400" y="3048"/>
                  </a:lnTo>
                  <a:lnTo>
                    <a:pt x="1676400" y="1524"/>
                  </a:lnTo>
                  <a:lnTo>
                    <a:pt x="1671828" y="1524"/>
                  </a:lnTo>
                  <a:lnTo>
                    <a:pt x="1667256" y="0"/>
                  </a:lnTo>
                  <a:lnTo>
                    <a:pt x="1662684" y="0"/>
                  </a:lnTo>
                  <a:lnTo>
                    <a:pt x="1656588" y="1524"/>
                  </a:lnTo>
                  <a:lnTo>
                    <a:pt x="1653540" y="1524"/>
                  </a:lnTo>
                  <a:lnTo>
                    <a:pt x="1648968" y="6096"/>
                  </a:lnTo>
                  <a:lnTo>
                    <a:pt x="1647444" y="6096"/>
                  </a:lnTo>
                  <a:lnTo>
                    <a:pt x="1644396" y="9144"/>
                  </a:lnTo>
                  <a:lnTo>
                    <a:pt x="1641348" y="13716"/>
                  </a:lnTo>
                  <a:lnTo>
                    <a:pt x="1641348" y="15240"/>
                  </a:lnTo>
                  <a:lnTo>
                    <a:pt x="1639824" y="16764"/>
                  </a:lnTo>
                  <a:lnTo>
                    <a:pt x="1639824" y="22860"/>
                  </a:lnTo>
                  <a:lnTo>
                    <a:pt x="1638287" y="24396"/>
                  </a:lnTo>
                  <a:lnTo>
                    <a:pt x="1638287" y="25920"/>
                  </a:lnTo>
                  <a:lnTo>
                    <a:pt x="1639824" y="27444"/>
                  </a:lnTo>
                  <a:lnTo>
                    <a:pt x="1639824" y="35064"/>
                  </a:lnTo>
                  <a:lnTo>
                    <a:pt x="1641348" y="36588"/>
                  </a:lnTo>
                  <a:lnTo>
                    <a:pt x="1641348" y="38112"/>
                  </a:lnTo>
                  <a:lnTo>
                    <a:pt x="1644396" y="42684"/>
                  </a:lnTo>
                  <a:lnTo>
                    <a:pt x="1645920" y="44208"/>
                  </a:lnTo>
                  <a:lnTo>
                    <a:pt x="1647444" y="44208"/>
                  </a:lnTo>
                  <a:lnTo>
                    <a:pt x="1652016" y="48780"/>
                  </a:lnTo>
                  <a:lnTo>
                    <a:pt x="1653540" y="48780"/>
                  </a:lnTo>
                  <a:lnTo>
                    <a:pt x="1655064" y="50304"/>
                  </a:lnTo>
                  <a:lnTo>
                    <a:pt x="1656588" y="50304"/>
                  </a:lnTo>
                  <a:lnTo>
                    <a:pt x="1662684" y="51828"/>
                  </a:lnTo>
                  <a:lnTo>
                    <a:pt x="1667256" y="51828"/>
                  </a:lnTo>
                  <a:lnTo>
                    <a:pt x="1671828" y="50304"/>
                  </a:lnTo>
                  <a:lnTo>
                    <a:pt x="1674876" y="50304"/>
                  </a:lnTo>
                  <a:lnTo>
                    <a:pt x="1676400" y="48780"/>
                  </a:lnTo>
                  <a:lnTo>
                    <a:pt x="1680972" y="45732"/>
                  </a:lnTo>
                  <a:lnTo>
                    <a:pt x="1684020" y="42684"/>
                  </a:lnTo>
                  <a:lnTo>
                    <a:pt x="1687068" y="38112"/>
                  </a:lnTo>
                  <a:lnTo>
                    <a:pt x="1688592" y="36588"/>
                  </a:lnTo>
                  <a:lnTo>
                    <a:pt x="1688592" y="35064"/>
                  </a:lnTo>
                  <a:lnTo>
                    <a:pt x="1690116" y="33540"/>
                  </a:lnTo>
                  <a:lnTo>
                    <a:pt x="1690116" y="28968"/>
                  </a:lnTo>
                  <a:lnTo>
                    <a:pt x="1690116" y="27444"/>
                  </a:lnTo>
                  <a:lnTo>
                    <a:pt x="1691640" y="25920"/>
                  </a:lnTo>
                  <a:lnTo>
                    <a:pt x="1691640" y="243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70F853-8532-42C6-9874-FC1323FD5EDE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Convolutional Neural Networks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24" y="914400"/>
            <a:ext cx="5430065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Neural network with specialized connectivity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Stack multiple stages of feature extractors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Higher stages compute more global, more invariant, </a:t>
            </a:r>
            <a:r>
              <a:rPr lang="en-US" sz="2200" i="1" dirty="0"/>
              <a:t>more abstract</a:t>
            </a:r>
            <a:r>
              <a:rPr lang="en-US" sz="2200" dirty="0"/>
              <a:t>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Classification layer at the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383"/>
          <a:stretch/>
        </p:blipFill>
        <p:spPr>
          <a:xfrm>
            <a:off x="5605070" y="976860"/>
            <a:ext cx="3276600" cy="2637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7032" y="6196679"/>
            <a:ext cx="8833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Y.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LeCun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Bottou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Y.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Bengio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and P.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Haffner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4"/>
              </a:rPr>
              <a:t>Gradient-based learning applied to document recognition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Proceedings of the IEEE 86(11): 2278–2324, 1998.</a:t>
            </a:r>
          </a:p>
        </p:txBody>
      </p:sp>
      <p:pic>
        <p:nvPicPr>
          <p:cNvPr id="13" name="Content Placeholder 3" descr="lenet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756" y="3740695"/>
            <a:ext cx="8722844" cy="2507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5141" y="6610662"/>
            <a:ext cx="173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Adapted from Rob Fergus</a:t>
            </a:r>
          </a:p>
        </p:txBody>
      </p:sp>
    </p:spTree>
    <p:extLst>
      <p:ext uri="{BB962C8B-B14F-4D97-AF65-F5344CB8AC3E}">
        <p14:creationId xmlns:p14="http://schemas.microsoft.com/office/powerpoint/2010/main" val="425231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78657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Feed-forward feature extraction: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i="1" dirty="0"/>
              <a:t>Convolve</a:t>
            </a:r>
            <a:r>
              <a:rPr lang="en-US" dirty="0"/>
              <a:t> input with learned filters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non-linearity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Spatial pooling (</a:t>
            </a:r>
            <a:r>
              <a:rPr lang="en-US" dirty="0" err="1"/>
              <a:t>downsample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Recent architectures have additional operations (to be discussed)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Trained with some loss, backprop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604084"/>
            <a:ext cx="17876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Adapted from Lana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Lazebnik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Convolutional Neural Networks (CNN)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06206" y="1205498"/>
            <a:ext cx="2648607" cy="5398586"/>
            <a:chOff x="6306206" y="1205498"/>
            <a:chExt cx="2648607" cy="5398586"/>
          </a:xfrm>
        </p:grpSpPr>
        <p:grpSp>
          <p:nvGrpSpPr>
            <p:cNvPr id="8" name="Group 7"/>
            <p:cNvGrpSpPr/>
            <p:nvPr/>
          </p:nvGrpSpPr>
          <p:grpSpPr>
            <a:xfrm>
              <a:off x="6388751" y="2606380"/>
              <a:ext cx="2513164" cy="3997704"/>
              <a:chOff x="6404518" y="2819400"/>
              <a:chExt cx="2513164" cy="3997704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6404518" y="6324600"/>
                <a:ext cx="2513164" cy="49250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Myriad Pro"/>
                  </a:rPr>
                  <a:t>Input Image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6404518" y="5124228"/>
                <a:ext cx="2513164" cy="74317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Myriad Pro"/>
                  </a:rPr>
                  <a:t>Convolution (Learned)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6404518" y="4191000"/>
                <a:ext cx="2513164" cy="49250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Myriad Pro"/>
                  </a:rPr>
                  <a:t>Non-linearity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421393" y="3241296"/>
                <a:ext cx="2492926" cy="49250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Myriad Pro"/>
                  </a:rPr>
                  <a:t>Spatial pooling</a:t>
                </a:r>
              </a:p>
            </p:txBody>
          </p:sp>
          <p:sp>
            <p:nvSpPr>
              <p:cNvPr id="9" name="Up Arrow 8"/>
              <p:cNvSpPr/>
              <p:nvPr/>
            </p:nvSpPr>
            <p:spPr>
              <a:xfrm>
                <a:off x="7458428" y="5915726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" name="Up Arrow 9"/>
              <p:cNvSpPr/>
              <p:nvPr/>
            </p:nvSpPr>
            <p:spPr>
              <a:xfrm>
                <a:off x="7462196" y="4723244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" name="Up Arrow 10"/>
              <p:cNvSpPr/>
              <p:nvPr/>
            </p:nvSpPr>
            <p:spPr>
              <a:xfrm>
                <a:off x="7465964" y="3782126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" name="Up Arrow 13"/>
              <p:cNvSpPr/>
              <p:nvPr/>
            </p:nvSpPr>
            <p:spPr>
              <a:xfrm>
                <a:off x="7469732" y="2819400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9" name="Up Arrow 18"/>
            <p:cNvSpPr/>
            <p:nvPr/>
          </p:nvSpPr>
          <p:spPr>
            <a:xfrm>
              <a:off x="7441787" y="1737417"/>
              <a:ext cx="391837" cy="408874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306206" y="1205498"/>
              <a:ext cx="2648607" cy="4925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Myriad Pro"/>
                </a:rPr>
                <a:t>Output (class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Myriad Pro"/>
                </a:rPr>
                <a:t>probs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Myriad Pro"/>
                </a:rPr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8891" y="1898082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90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4953000" y="1524001"/>
            <a:ext cx="4094163" cy="272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1. Convolution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05101" y="1066800"/>
            <a:ext cx="4916215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Apply learned filter weights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One feature map per filter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Stride can be greater than 1 (faster, less memory)</a:t>
            </a:r>
          </a:p>
        </p:txBody>
      </p:sp>
      <p:pic>
        <p:nvPicPr>
          <p:cNvPr id="17415" name="Picture 1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4254" r="50287" b="52721"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4802189" y="3581400"/>
            <a:ext cx="4113212" cy="2776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1676400" y="6334125"/>
            <a:ext cx="869128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charset="0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18284" y="6324600"/>
            <a:ext cx="1684352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charset="0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68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charset="0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4317928" y="3618382"/>
            <a:ext cx="457200" cy="32173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1" y="3733801"/>
            <a:ext cx="204788" cy="1200318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charset="0"/>
              </a:rPr>
              <a:t>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604084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Adapted from Rob Fergus</a:t>
            </a:r>
          </a:p>
        </p:txBody>
      </p:sp>
    </p:spTree>
    <p:extLst>
      <p:ext uri="{BB962C8B-B14F-4D97-AF65-F5344CB8AC3E}">
        <p14:creationId xmlns:p14="http://schemas.microsoft.com/office/powerpoint/2010/main" val="84835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marL="342865" indent="-342865">
              <a:spcBef>
                <a:spcPct val="20000"/>
              </a:spcBef>
            </a:pPr>
            <a:r>
              <a:rPr lang="en-US" sz="3200" dirty="0">
                <a:solidFill>
                  <a:schemeClr val="tx1"/>
                </a:solidFill>
              </a:rPr>
              <a:t>2. Non-Linearity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04027" y="960437"/>
            <a:ext cx="82296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Per-element (independent)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options: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Tanh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92D050"/>
                </a:solidFill>
              </a:rPr>
              <a:t>Sigmoid</a:t>
            </a:r>
            <a:r>
              <a:rPr lang="en-US" dirty="0"/>
              <a:t>: 1/(1+exp(-x))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Rectified linear unit  (</a:t>
            </a:r>
            <a:r>
              <a:rPr lang="en-US" dirty="0" err="1">
                <a:solidFill>
                  <a:srgbClr val="0070C0"/>
                </a:solidFill>
              </a:rPr>
              <a:t>ReLU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2"/>
            <a:r>
              <a:rPr lang="en-US" dirty="0"/>
              <a:t>Avoids saturation issues</a:t>
            </a:r>
          </a:p>
        </p:txBody>
      </p:sp>
      <p:pic>
        <p:nvPicPr>
          <p:cNvPr id="7" name="Picture 6" descr="tan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15480"/>
            <a:ext cx="1931552" cy="1447800"/>
          </a:xfrm>
          <a:prstGeom prst="rect">
            <a:avLst/>
          </a:prstGeom>
        </p:spPr>
      </p:pic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515480"/>
            <a:ext cx="1942918" cy="1456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/>
          <a:srcRect l="6366" t="5805" r="6355" b="595"/>
          <a:stretch/>
        </p:blipFill>
        <p:spPr>
          <a:xfrm>
            <a:off x="5181601" y="3200400"/>
            <a:ext cx="3838821" cy="30876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604084"/>
            <a:ext cx="22702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Adapted from Rob Fergus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64C109-3492-45A6-99C3-0713DF4F1E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96" t="18124" r="21667" b="10000"/>
          <a:stretch/>
        </p:blipFill>
        <p:spPr>
          <a:xfrm>
            <a:off x="2309562" y="3429000"/>
            <a:ext cx="2059761" cy="3260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4F480F-D5F0-4458-9A51-77E36463F69B}"/>
              </a:ext>
            </a:extLst>
          </p:cNvPr>
          <p:cNvSpPr txBox="1"/>
          <p:nvPr/>
        </p:nvSpPr>
        <p:spPr>
          <a:xfrm>
            <a:off x="1207370" y="3590497"/>
            <a:ext cx="22702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Krizhevsky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4554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Spatial Pooling</a:t>
            </a: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rial "/>
              </a:rPr>
              <a:t>Sum or max over non-overlapping / overlapping regions</a:t>
            </a:r>
          </a:p>
          <a:p>
            <a:pPr marL="0" indent="0"/>
            <a:endParaRPr lang="en-US" sz="3200" dirty="0">
              <a:latin typeface="Arial 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604084"/>
            <a:ext cx="24192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Rob Fergus, figure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360452" name="Picture 4" descr="http://cs231n.github.io/assets/cnn/pool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754" y="2198070"/>
            <a:ext cx="3158049" cy="2494490"/>
          </a:xfrm>
          <a:prstGeom prst="rect">
            <a:avLst/>
          </a:prstGeom>
          <a:noFill/>
        </p:spPr>
      </p:pic>
      <p:pic>
        <p:nvPicPr>
          <p:cNvPr id="360454" name="Picture 6" descr="http://cs231n.github.io/assets/cnn/maxpool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3036" y="2192814"/>
            <a:ext cx="4835379" cy="226101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1B730D-A1F9-437A-82F8-32A60F6A11AF}"/>
              </a:ext>
            </a:extLst>
          </p:cNvPr>
          <p:cNvSpPr txBox="1"/>
          <p:nvPr/>
        </p:nvSpPr>
        <p:spPr>
          <a:xfrm>
            <a:off x="685799" y="4815393"/>
            <a:ext cx="79134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Role of pooling: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dirty="0"/>
              <a:t>Invariance to small transformations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dirty="0"/>
              <a:t>Larger receptive fields (neurons see more of input)</a:t>
            </a:r>
          </a:p>
        </p:txBody>
      </p:sp>
    </p:spTree>
    <p:extLst>
      <p:ext uri="{BB962C8B-B14F-4D97-AF65-F5344CB8AC3E}">
        <p14:creationId xmlns:p14="http://schemas.microsoft.com/office/powerpoint/2010/main" val="269262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Spatial Pooling</a:t>
            </a: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Sum or max over non-overlapping / overlapping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40" name="Picture 39" descr="nor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14581" r="48195" b="51794"/>
          <a:stretch/>
        </p:blipFill>
        <p:spPr>
          <a:xfrm>
            <a:off x="914400" y="3999848"/>
            <a:ext cx="3581400" cy="233479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90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71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90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71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7" name="Picture 6" descr="sum_poo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14442" r="9366" b="17938"/>
          <a:stretch/>
        </p:blipFill>
        <p:spPr>
          <a:xfrm>
            <a:off x="6324600" y="5371448"/>
            <a:ext cx="1931624" cy="12579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738093" y="423862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charset="0"/>
              </a:rPr>
              <a:t>Max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38093" y="575244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charset="0"/>
              </a:rPr>
              <a:t>Sum</a:t>
            </a: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4319" r="9186" b="17450"/>
          <a:stretch/>
        </p:blipFill>
        <p:spPr>
          <a:xfrm>
            <a:off x="6324599" y="3847447"/>
            <a:ext cx="1910468" cy="12605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0" y="6604084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Adapted from Rob Fergus</a:t>
            </a:r>
          </a:p>
        </p:txBody>
      </p:sp>
    </p:spTree>
    <p:extLst>
      <p:ext uri="{BB962C8B-B14F-4D97-AF65-F5344CB8AC3E}">
        <p14:creationId xmlns:p14="http://schemas.microsoft.com/office/powerpoint/2010/main" val="102597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8" grpId="0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107D7-6108-480B-9BFE-B00E0042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7" t="14683" r="28817" b="12294"/>
          <a:stretch/>
        </p:blipFill>
        <p:spPr>
          <a:xfrm>
            <a:off x="1351935" y="9515"/>
            <a:ext cx="7207045" cy="6848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097B4-C993-4F1D-9D4C-04111D9693E2}"/>
              </a:ext>
            </a:extLst>
          </p:cNvPr>
          <p:cNvSpPr txBox="1"/>
          <p:nvPr/>
        </p:nvSpPr>
        <p:spPr>
          <a:xfrm>
            <a:off x="0" y="6604084"/>
            <a:ext cx="1330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>
                <a:latin typeface="Garamond" panose="02020404030301010803" pitchFamily="18" charset="0"/>
              </a:rPr>
              <a:t>Goodfellow DL book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0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Moving Average In 2D</a:t>
            </a:r>
          </a:p>
        </p:txBody>
      </p:sp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8190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43037" name="Group 285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8314" name="Picture 27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315" name="Rectangle 147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8439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88440" name="Text Box 410"/>
          <p:cNvSpPr txBox="1">
            <a:spLocks noChangeArrowheads="1"/>
          </p:cNvSpPr>
          <p:nvPr/>
        </p:nvSpPr>
        <p:spPr bwMode="auto">
          <a:xfrm>
            <a:off x="7610475" y="6553200"/>
            <a:ext cx="13453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912472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Moving Average In 2D</a:t>
            </a:r>
          </a:p>
        </p:txBody>
      </p:sp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9214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9338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339" name="Rectangle 253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9463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89464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3453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06612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3BBF-D211-4D3A-8EAF-22904973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14FB-2498-4291-8FAC-1CC986809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Scanning for patterns </a:t>
            </a:r>
          </a:p>
          <a:p>
            <a:r>
              <a:rPr lang="en-US" dirty="0"/>
              <a:t>Convolutional network operations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Common architectures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Visualizing convolutional networks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Applications in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12889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Moving Average In 2D</a:t>
            </a:r>
          </a:p>
        </p:txBody>
      </p:sp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0238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0362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363" name="Rectangle 253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0487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90488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3453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085560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Moving Average In 2D</a:t>
            </a:r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1262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1386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387" name="Rectangle 253"/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511" name="Rectangle 127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91512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3453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646055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2286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2411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92413" name="Text Box 628"/>
          <p:cNvSpPr txBox="1">
            <a:spLocks noChangeArrowheads="1"/>
          </p:cNvSpPr>
          <p:nvPr/>
        </p:nvSpPr>
        <p:spPr bwMode="auto">
          <a:xfrm>
            <a:off x="7610475" y="6553200"/>
            <a:ext cx="13453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S. Seitz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Background: Moving Average In 2D</a:t>
            </a:r>
          </a:p>
        </p:txBody>
      </p:sp>
    </p:spTree>
    <p:extLst>
      <p:ext uri="{BB962C8B-B14F-4D97-AF65-F5344CB8AC3E}">
        <p14:creationId xmlns:p14="http://schemas.microsoft.com/office/powerpoint/2010/main" val="4157784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3310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311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435" name="Text Box 419"/>
          <p:cNvSpPr txBox="1">
            <a:spLocks noChangeArrowheads="1"/>
          </p:cNvSpPr>
          <p:nvPr/>
        </p:nvSpPr>
        <p:spPr bwMode="auto">
          <a:xfrm>
            <a:off x="7610475" y="6553200"/>
            <a:ext cx="13453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S. Seitz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Background: Moving Average In 2D</a:t>
            </a:r>
          </a:p>
        </p:txBody>
      </p:sp>
    </p:spTree>
    <p:extLst>
      <p:ext uri="{BB962C8B-B14F-4D97-AF65-F5344CB8AC3E}">
        <p14:creationId xmlns:p14="http://schemas.microsoft.com/office/powerpoint/2010/main" val="590844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80963"/>
            <a:ext cx="8229600" cy="1143000"/>
          </a:xfrm>
        </p:spPr>
        <p:txBody>
          <a:bodyPr/>
          <a:lstStyle/>
          <a:p>
            <a:r>
              <a:rPr lang="en-US" dirty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229600" cy="4879975"/>
          </a:xfrm>
        </p:spPr>
        <p:txBody>
          <a:bodyPr>
            <a:normAutofit/>
          </a:bodyPr>
          <a:lstStyle/>
          <a:p>
            <a:r>
              <a:rPr lang="en-US" sz="2800" dirty="0"/>
              <a:t>Compute a function of the local neighborhood at each pixel in the image</a:t>
            </a:r>
          </a:p>
          <a:p>
            <a:pPr lvl="1"/>
            <a:r>
              <a:rPr lang="en-US" sz="2400" dirty="0"/>
              <a:t>Function specified by a “filter” or mask saying how to combine values from neighbors.</a:t>
            </a:r>
          </a:p>
          <a:p>
            <a:pPr lvl="1"/>
            <a:r>
              <a:rPr lang="en-US" sz="2400" dirty="0"/>
              <a:t>Element-wise multiplication</a:t>
            </a:r>
          </a:p>
          <a:p>
            <a:pPr>
              <a:spcBef>
                <a:spcPts val="1800"/>
              </a:spcBef>
              <a:buFontTx/>
              <a:buNone/>
            </a:pPr>
            <a:endParaRPr lang="en-US" sz="1800" dirty="0"/>
          </a:p>
          <a:p>
            <a:pPr>
              <a:spcBef>
                <a:spcPts val="1800"/>
              </a:spcBef>
            </a:pPr>
            <a:r>
              <a:rPr lang="en-US" sz="2800" dirty="0"/>
              <a:t>Uses of filtering:</a:t>
            </a:r>
          </a:p>
          <a:p>
            <a:pPr lvl="1"/>
            <a:r>
              <a:rPr lang="en-US" sz="2400" dirty="0"/>
              <a:t>Enhance an image (</a:t>
            </a:r>
            <a:r>
              <a:rPr lang="en-US" sz="2400" dirty="0" err="1"/>
              <a:t>denoise</a:t>
            </a:r>
            <a:r>
              <a:rPr lang="en-US" sz="2400" dirty="0"/>
              <a:t>, resize,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Extract information (texture, edges,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lvl="1"/>
            <a:r>
              <a:rPr lang="en-US" sz="2400" b="1" dirty="0"/>
              <a:t>Detect patterns (template matching)</a:t>
            </a:r>
          </a:p>
        </p:txBody>
      </p:sp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7056438" y="6608763"/>
            <a:ext cx="38163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Adapted from Derek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485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/>
              <a:t>Correlation filtering</a:t>
            </a:r>
          </a:p>
        </p:txBody>
      </p:sp>
      <p:pic>
        <p:nvPicPr>
          <p:cNvPr id="94211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263" y="1603375"/>
            <a:ext cx="7300912" cy="98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665163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Say the averaging window size is 2k+1 x 2k+1:</a:t>
            </a:r>
          </a:p>
        </p:txBody>
      </p:sp>
      <p:pic>
        <p:nvPicPr>
          <p:cNvPr id="10" name="Picture 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4238" y="4743450"/>
            <a:ext cx="7199312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46085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Loop over all pixels in neighborhood around  image pixel F[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i,j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]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6085031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3164031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949592" y="2917825"/>
            <a:ext cx="25193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Attribute uniform weight to each pixel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19113" y="3913188"/>
            <a:ext cx="8369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Now generalize to allow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different weights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depending on  neighboring pixel’s relative position: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900613" y="5072063"/>
            <a:ext cx="255587" cy="11318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89438" y="5802313"/>
            <a:ext cx="52212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Non-uniform weights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95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/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/>
              <a:t>Correlation filtering</a:t>
            </a:r>
          </a:p>
        </p:txBody>
      </p:sp>
      <p:pic>
        <p:nvPicPr>
          <p:cNvPr id="95235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0750" y="1201738"/>
            <a:ext cx="7199313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TextBox 6"/>
          <p:cNvSpPr txBox="1">
            <a:spLocks noChangeArrowheads="1"/>
          </p:cNvSpPr>
          <p:nvPr/>
        </p:nvSpPr>
        <p:spPr bwMode="auto">
          <a:xfrm>
            <a:off x="584200" y="3538538"/>
            <a:ext cx="83693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Filtering an image: replace each pixel with a linear combination of its neighbors.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 filter a.k.a. kernel a.k.a. mask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[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u,v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] is the prescription for the weights in the linear combination.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95237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61113" y="2808288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This is called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cross-correlation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denoted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Adapted from 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056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/>
              <a:t>Averaging filter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738188" y="1128713"/>
            <a:ext cx="7772400" cy="4114800"/>
          </a:xfrm>
        </p:spPr>
        <p:txBody>
          <a:bodyPr/>
          <a:lstStyle/>
          <a:p>
            <a:r>
              <a:rPr lang="en-US" sz="2400"/>
              <a:t>What values belong in the kernel </a:t>
            </a:r>
            <a:r>
              <a:rPr lang="en-US" sz="2400" i="1"/>
              <a:t>H</a:t>
            </a:r>
            <a:r>
              <a:rPr lang="en-US" sz="2400"/>
              <a:t> for the moving average example?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383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384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6508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509" name="Rectangle 127"/>
          <p:cNvSpPr>
            <a:spLocks noChangeArrowheads="1"/>
          </p:cNvSpPr>
          <p:nvPr/>
        </p:nvSpPr>
        <p:spPr bwMode="auto">
          <a:xfrm>
            <a:off x="1577975" y="2525260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87800" y="2735263"/>
            <a:ext cx="1752600" cy="1473200"/>
            <a:chOff x="3799" y="2064"/>
            <a:chExt cx="1433" cy="113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651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1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652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652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653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653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653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653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653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96517" name="Picture 23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6477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“box filter”</a:t>
            </a:r>
          </a:p>
        </p:txBody>
      </p:sp>
      <p:pic>
        <p:nvPicPr>
          <p:cNvPr id="96512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21038" y="57658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3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91075" y="3159125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15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Smoothing by averaging</a:t>
            </a:r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6663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1350963"/>
            <a:ext cx="546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TextBox 5"/>
          <p:cNvSpPr txBox="1">
            <a:spLocks noChangeArrowheads="1"/>
          </p:cNvSpPr>
          <p:nvPr/>
        </p:nvSpPr>
        <p:spPr bwMode="auto">
          <a:xfrm>
            <a:off x="5265738" y="1274763"/>
            <a:ext cx="3687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depicts box filter: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white = high value, black = low value</a:t>
            </a:r>
          </a:p>
        </p:txBody>
      </p:sp>
      <p:cxnSp>
        <p:nvCxnSpPr>
          <p:cNvPr id="97287" name="Straight Arrow Connector 7"/>
          <p:cNvCxnSpPr>
            <a:cxnSpLocks noChangeShapeType="1"/>
            <a:stCxn id="97286" idx="1"/>
          </p:cNvCxnSpPr>
          <p:nvPr/>
        </p:nvCxnSpPr>
        <p:spPr bwMode="auto">
          <a:xfrm rot="10800000" flipV="1">
            <a:off x="4813300" y="1536700"/>
            <a:ext cx="452438" cy="873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7288" name="TextBox 9"/>
          <p:cNvSpPr txBox="1">
            <a:spLocks noChangeArrowheads="1"/>
          </p:cNvSpPr>
          <p:nvPr/>
        </p:nvSpPr>
        <p:spPr bwMode="auto">
          <a:xfrm>
            <a:off x="1760538" y="5729288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original</a:t>
            </a:r>
          </a:p>
        </p:txBody>
      </p:sp>
      <p:sp>
        <p:nvSpPr>
          <p:cNvPr id="97289" name="TextBox 10"/>
          <p:cNvSpPr txBox="1">
            <a:spLocks noChangeArrowheads="1"/>
          </p:cNvSpPr>
          <p:nvPr/>
        </p:nvSpPr>
        <p:spPr bwMode="auto">
          <a:xfrm>
            <a:off x="6288088" y="5692775"/>
            <a:ext cx="113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filtered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585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727700" y="2005013"/>
            <a:ext cx="3200400" cy="38004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dirty="0"/>
              <a:t>Gaussian filter</a:t>
            </a: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347663" y="2341563"/>
          <a:ext cx="3213140" cy="3048000"/>
        </p:xfrm>
        <a:graphic>
          <a:graphicData uri="http://schemas.openxmlformats.org/drawingml/2006/table">
            <a:tbl>
              <a:tblPr/>
              <a:tblGrid>
                <a:gridCol w="321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/>
        </p:nvGraphicFramePr>
        <p:xfrm>
          <a:off x="4329113" y="332581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70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0013" y="5537200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1" name="Rectangle 146"/>
          <p:cNvSpPr>
            <a:spLocks noChangeArrowheads="1"/>
          </p:cNvSpPr>
          <p:nvPr/>
        </p:nvSpPr>
        <p:spPr bwMode="auto">
          <a:xfrm>
            <a:off x="639763" y="4478338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332288" y="331946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41750" y="3524250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4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79913" y="453390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1055688"/>
            <a:ext cx="7772400" cy="938212"/>
          </a:xfrm>
        </p:spPr>
        <p:txBody>
          <a:bodyPr/>
          <a:lstStyle/>
          <a:p>
            <a:r>
              <a:rPr lang="en-US" sz="2400" dirty="0"/>
              <a:t>What if we want nearest neighboring pixels to have the most influence on the output?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1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816600" y="2114550"/>
            <a:ext cx="3184525" cy="3617913"/>
            <a:chOff x="6215084" y="2187558"/>
            <a:chExt cx="3184567" cy="3617943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10" imgW="2095793" imgH="1390844" progId="">
                    <p:embed/>
                  </p:oleObj>
                </mc:Choice>
                <mc:Fallback>
                  <p:oleObj name="Photo Editor Photo" r:id="rId10" imgW="2095793" imgH="1390844" progId="">
                    <p:embed/>
                    <p:pic>
                      <p:nvPicPr>
                        <p:cNvPr id="10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78" name="Picture 151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324624" y="3429000"/>
              <a:ext cx="2627313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6215084" y="2187558"/>
              <a:ext cx="3184567" cy="1089034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buClrTx/>
                <a:buSzTx/>
                <a:buFontTx/>
                <a:buNone/>
                <a:tabLst>
                  <a:tab pos="573088" algn="l"/>
                </a:tabLst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yriad Roman"/>
                  <a:ea typeface="+mn-ea"/>
                  <a:cs typeface="+mn-cs"/>
                </a:rPr>
                <a:t>This kernel is an approximation of a 2d Gaussian function:</a:t>
              </a:r>
            </a:p>
          </p:txBody>
        </p:sp>
      </p:grpSp>
      <p:sp>
        <p:nvSpPr>
          <p:cNvPr id="1177" name="Text Box 628"/>
          <p:cNvSpPr txBox="1">
            <a:spLocks noChangeArrowheads="1"/>
          </p:cNvSpPr>
          <p:nvPr/>
        </p:nvSpPr>
        <p:spPr bwMode="auto">
          <a:xfrm>
            <a:off x="7885113" y="6584950"/>
            <a:ext cx="108773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69794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96496" y="2547928"/>
            <a:ext cx="2818840" cy="1764365"/>
            <a:chOff x="3130295" y="2430779"/>
            <a:chExt cx="3194685" cy="1999614"/>
          </a:xfrm>
        </p:grpSpPr>
        <p:sp>
          <p:nvSpPr>
            <p:cNvPr id="3" name="object 3"/>
            <p:cNvSpPr/>
            <p:nvPr/>
          </p:nvSpPr>
          <p:spPr>
            <a:xfrm>
              <a:off x="4437887" y="2430779"/>
              <a:ext cx="645160" cy="1999614"/>
            </a:xfrm>
            <a:custGeom>
              <a:avLst/>
              <a:gdLst/>
              <a:ahLst/>
              <a:cxnLst/>
              <a:rect l="l" t="t" r="r" b="b"/>
              <a:pathLst>
                <a:path w="645160" h="1999614">
                  <a:moveTo>
                    <a:pt x="644652" y="1999488"/>
                  </a:moveTo>
                  <a:lnTo>
                    <a:pt x="0" y="1999488"/>
                  </a:lnTo>
                  <a:lnTo>
                    <a:pt x="0" y="0"/>
                  </a:lnTo>
                  <a:lnTo>
                    <a:pt x="644652" y="0"/>
                  </a:lnTo>
                  <a:lnTo>
                    <a:pt x="644652" y="1999488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130295" y="2540507"/>
              <a:ext cx="3194304" cy="17846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39590" y="4167885"/>
            <a:ext cx="101465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588" spc="9" dirty="0">
                <a:solidFill>
                  <a:srgbClr val="FF0000"/>
                </a:solidFill>
                <a:latin typeface="Garamond" panose="02020404030301010803" pitchFamily="18" charset="0"/>
                <a:cs typeface="Arial"/>
              </a:rPr>
              <a:t>i</a:t>
            </a:r>
            <a:r>
              <a:rPr sz="1588" spc="-62" dirty="0">
                <a:solidFill>
                  <a:srgbClr val="FF0000"/>
                </a:solidFill>
                <a:latin typeface="Garamond" panose="02020404030301010803" pitchFamily="18" charset="0"/>
                <a:cs typeface="Arial"/>
              </a:rPr>
              <a:t>n</a:t>
            </a:r>
            <a:r>
              <a:rPr sz="1588" spc="-49" dirty="0">
                <a:solidFill>
                  <a:srgbClr val="FF0000"/>
                </a:solidFill>
                <a:latin typeface="Garamond" panose="02020404030301010803" pitchFamily="18" charset="0"/>
                <a:cs typeface="Arial"/>
              </a:rPr>
              <a:t>pu</a:t>
            </a:r>
            <a:r>
              <a:rPr sz="1588" spc="88" dirty="0">
                <a:solidFill>
                  <a:srgbClr val="FF0000"/>
                </a:solidFill>
                <a:latin typeface="Garamond" panose="02020404030301010803" pitchFamily="18" charset="0"/>
                <a:cs typeface="Arial"/>
              </a:rPr>
              <a:t>t </a:t>
            </a:r>
            <a:r>
              <a:rPr sz="1588" spc="-62" dirty="0">
                <a:solidFill>
                  <a:srgbClr val="FF0000"/>
                </a:solidFill>
                <a:latin typeface="Garamond" panose="02020404030301010803" pitchFamily="18" charset="0"/>
                <a:cs typeface="Arial"/>
              </a:rPr>
              <a:t>layer</a:t>
            </a:r>
            <a:endParaRPr sz="1588" dirty="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6308" y="3958104"/>
            <a:ext cx="102701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solidFill>
                  <a:srgbClr val="38751C"/>
                </a:solidFill>
                <a:latin typeface="Garamond" panose="02020404030301010803" pitchFamily="18" charset="0"/>
                <a:cs typeface="Arial"/>
              </a:rPr>
              <a:t>output</a:t>
            </a:r>
            <a:r>
              <a:rPr sz="1588" spc="-132" dirty="0">
                <a:solidFill>
                  <a:srgbClr val="38751C"/>
                </a:solidFill>
                <a:latin typeface="Garamond" panose="02020404030301010803" pitchFamily="18" charset="0"/>
                <a:cs typeface="Arial"/>
              </a:rPr>
              <a:t> </a:t>
            </a:r>
            <a:r>
              <a:rPr sz="1588" spc="-66" dirty="0">
                <a:solidFill>
                  <a:srgbClr val="38751C"/>
                </a:solidFill>
                <a:latin typeface="Garamond" panose="02020404030301010803" pitchFamily="18" charset="0"/>
                <a:cs typeface="Arial"/>
              </a:rPr>
              <a:t>layer</a:t>
            </a:r>
            <a:endParaRPr sz="1588" dirty="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0687" y="4848839"/>
            <a:ext cx="7327068" cy="535878"/>
          </a:xfrm>
          <a:prstGeom prst="rect">
            <a:avLst/>
          </a:prstGeom>
        </p:spPr>
        <p:txBody>
          <a:bodyPr vert="horz" wrap="square" lIns="0" tIns="100292" rIns="0" bIns="0" rtlCol="0">
            <a:spAutoFit/>
          </a:bodyPr>
          <a:lstStyle/>
          <a:p>
            <a:pPr marL="313781" indent="-303135">
              <a:spcBef>
                <a:spcPts val="789"/>
              </a:spcBef>
              <a:buChar char="•"/>
              <a:tabLst>
                <a:tab pos="313221" algn="l"/>
                <a:tab pos="314342" algn="l"/>
              </a:tabLst>
            </a:pPr>
            <a:r>
              <a:rPr sz="2824" dirty="0">
                <a:latin typeface="Garamond" panose="02020404030301010803" pitchFamily="18" charset="0"/>
                <a:cs typeface="Arial"/>
              </a:rPr>
              <a:t>Can recognize patterns in data</a:t>
            </a:r>
            <a:r>
              <a:rPr lang="en-US" sz="2824" dirty="0">
                <a:latin typeface="Garamond" panose="02020404030301010803" pitchFamily="18" charset="0"/>
                <a:cs typeface="Arial"/>
              </a:rPr>
              <a:t> (e.g. digits)</a:t>
            </a:r>
            <a:endParaRPr sz="2824" dirty="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49253" y="2891390"/>
            <a:ext cx="1411940" cy="132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E5465-1067-40B9-983A-B70E2D9B6866}"/>
              </a:ext>
            </a:extLst>
          </p:cNvPr>
          <p:cNvSpPr txBox="1"/>
          <p:nvPr/>
        </p:nvSpPr>
        <p:spPr>
          <a:xfrm>
            <a:off x="0" y="6604084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>
                <a:latin typeface="Garamond" panose="02020404030301010803" pitchFamily="18" charset="0"/>
              </a:rPr>
              <a:t>Adapted from </a:t>
            </a: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18AFE14-665E-46B9-8448-29C4FB38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so far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519113" y="1384300"/>
            <a:ext cx="8229600" cy="4525963"/>
          </a:xfrm>
        </p:spPr>
        <p:txBody>
          <a:bodyPr/>
          <a:lstStyle/>
          <a:p>
            <a:r>
              <a:rPr lang="en-US" sz="2400" dirty="0"/>
              <a:t>Convolution: </a:t>
            </a:r>
          </a:p>
          <a:p>
            <a:pPr lvl="1"/>
            <a:r>
              <a:rPr lang="en-US" sz="2000" dirty="0"/>
              <a:t>Flip the filter in both dimensions (bottom to top, right to left)</a:t>
            </a:r>
          </a:p>
          <a:p>
            <a:pPr lvl="1"/>
            <a:r>
              <a:rPr lang="en-US" sz="2000" dirty="0"/>
              <a:t>Then apply cross-correlation</a:t>
            </a:r>
          </a:p>
        </p:txBody>
      </p:sp>
      <p:pic>
        <p:nvPicPr>
          <p:cNvPr id="108548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88" y="2881313"/>
            <a:ext cx="61118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3563" y="4378325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36838" y="5218113"/>
            <a:ext cx="1825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Notation for convolution operator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982913" y="4943475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192713" y="4195763"/>
            <a:ext cx="1058862" cy="760412"/>
            <a:chOff x="5192721" y="4195773"/>
            <a:chExt cx="1058877" cy="760425"/>
          </a:xfrm>
        </p:grpSpPr>
        <p:sp>
          <p:nvSpPr>
            <p:cNvPr id="108557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08558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h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215063" y="4195763"/>
            <a:ext cx="1971675" cy="2044700"/>
            <a:chOff x="6470676" y="4195773"/>
            <a:chExt cx="1971702" cy="2044728"/>
          </a:xfrm>
        </p:grpSpPr>
        <p:sp>
          <p:nvSpPr>
            <p:cNvPr id="108555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08556" name="TextBox 13"/>
            <p:cNvSpPr txBox="1">
              <a:spLocks noChangeArrowheads="1"/>
            </p:cNvSpPr>
            <p:nvPr/>
          </p:nvSpPr>
          <p:spPr bwMode="auto">
            <a:xfrm>
              <a:off x="7200936" y="4999059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F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1671" y="4144957"/>
            <a:ext cx="1011317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67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C 0.02465 -0.01921 0.0493 -0.03842 0.1 -0.04606 C 0.15069 -0.0537 0.30503 -0.05046 0.30382 -0.04606 C 0.3026 -0.04166 0.09479 -0.02847 0.09236 -0.02037 C 0.08993 -0.01227 0.29028 -0.00208 0.28941 0.00278 C 0.28854 0.00764 0.08507 0.00417 0.08663 0.00903 C 0.08819 0.01389 0.2993 0.02084 0.29913 0.03218 C 0.29896 0.04352 0.08507 0.0676 0.08559 0.07709 C 0.08611 0.08658 0.30069 0.08033 0.30191 0.08982 C 0.30312 0.09931 0.09392 0.12408 0.0934 0.13473 C 0.09288 0.14537 0.3 0.13912 0.29913 0.15394 C 0.29826 0.16875 0.08819 0.21088 0.08854 0.22315 C 0.08889 0.23542 0.19496 0.23172 0.30104 0.22824 " pathEditMode="relative" rAng="0" ptsTypes="AAAAAAAAAAAAA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1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 dirty="0"/>
              <a:t>Convolution vs. correlation</a:t>
            </a:r>
          </a:p>
        </p:txBody>
      </p:sp>
      <p:pic>
        <p:nvPicPr>
          <p:cNvPr id="109571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063" y="1530350"/>
            <a:ext cx="59880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2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4238" y="2808288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3" name="Picture 8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6550" y="3867150"/>
            <a:ext cx="5878513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4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84238" y="5145088"/>
            <a:ext cx="18986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5" name="TextBox 7"/>
          <p:cNvSpPr txBox="1">
            <a:spLocks noChangeArrowheads="1"/>
          </p:cNvSpPr>
          <p:nvPr/>
        </p:nvSpPr>
        <p:spPr bwMode="auto">
          <a:xfrm>
            <a:off x="190500" y="1092200"/>
            <a:ext cx="2482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Convolution</a:t>
            </a:r>
          </a:p>
        </p:txBody>
      </p:sp>
      <p:sp>
        <p:nvSpPr>
          <p:cNvPr id="109576" name="TextBox 8"/>
          <p:cNvSpPr txBox="1">
            <a:spLocks noChangeArrowheads="1"/>
          </p:cNvSpPr>
          <p:nvPr/>
        </p:nvSpPr>
        <p:spPr bwMode="auto">
          <a:xfrm>
            <a:off x="190500" y="3462338"/>
            <a:ext cx="2482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Cross-correlation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7513" y="5729288"/>
            <a:ext cx="8726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For a Gaussian or box filter, how will the outputs differ?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30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19260" y="1988459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7001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7930" y="1335308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78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4" grpId="0" animBg="1"/>
      <p:bldP spid="7" grpId="0"/>
      <p:bldP spid="18" grpId="0"/>
      <p:bldP spid="19" grpId="0" animBg="1"/>
      <p:bldP spid="8" grpId="0"/>
      <p:bldP spid="25" grpId="0"/>
      <p:bldP spid="26" grpId="0" animBg="1"/>
      <p:bldP spid="27" grpId="0" animBg="1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0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03886" y="1988459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21627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7930" y="1335308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157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6177" y="342515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+1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88515" y="1988459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506256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7930" y="1335308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6177" y="342515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+1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003" y="378075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 = 0,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917" y="378075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-1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19260" y="23585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7001" y="4942891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930" y="1335308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409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81258" y="273594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7001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0673" y="4216381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22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6" grpId="0" animBg="1"/>
      <p:bldP spid="2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0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03886" y="273594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21627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0673" y="4216381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187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6177" y="342515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+1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19258" y="2743199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506256" y="45727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0673" y="4216381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570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/>
              <a:t>Convolution vs. correlation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0500" y="4212756"/>
            <a:ext cx="6170613" cy="1989138"/>
            <a:chOff x="190500" y="1295396"/>
            <a:chExt cx="6170613" cy="1989138"/>
          </a:xfrm>
        </p:grpSpPr>
        <p:pic>
          <p:nvPicPr>
            <p:cNvPr id="109571" name="Picture 10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3063" y="1733546"/>
              <a:ext cx="59880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2" name="Picture 9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84238" y="3011484"/>
              <a:ext cx="1871662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TextBox 7"/>
            <p:cNvSpPr txBox="1">
              <a:spLocks noChangeArrowheads="1"/>
            </p:cNvSpPr>
            <p:nvPr/>
          </p:nvSpPr>
          <p:spPr bwMode="auto">
            <a:xfrm>
              <a:off x="190500" y="1295396"/>
              <a:ext cx="248285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Convolution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343264"/>
            <a:ext cx="6024563" cy="1978025"/>
            <a:chOff x="190500" y="4122733"/>
            <a:chExt cx="6024563" cy="1978025"/>
          </a:xfrm>
        </p:grpSpPr>
        <p:pic>
          <p:nvPicPr>
            <p:cNvPr id="10957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6550" y="4527545"/>
              <a:ext cx="5878513" cy="865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574" name="Picture 1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84238" y="5805483"/>
              <a:ext cx="189865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6" name="TextBox 8"/>
            <p:cNvSpPr txBox="1">
              <a:spLocks noChangeArrowheads="1"/>
            </p:cNvSpPr>
            <p:nvPr/>
          </p:nvSpPr>
          <p:spPr bwMode="auto">
            <a:xfrm>
              <a:off x="190500" y="4122733"/>
              <a:ext cx="24828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Cross-correlation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49147" y="1632806"/>
          <a:ext cx="1920240" cy="2293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9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92690" y="125548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49150" y="4586457"/>
          <a:ext cx="1152144" cy="11206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6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aramond" panose="02020404030301010803" pitchFamily="18" charset="0"/>
                        </a:rPr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92693" y="420912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" name="Rectangle 3"/>
          <p:cNvSpPr/>
          <p:nvPr/>
        </p:nvSpPr>
        <p:spPr>
          <a:xfrm>
            <a:off x="7503888" y="2365829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000" y="273572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 = -1,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8914" y="273573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-1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21629" y="4950145"/>
            <a:ext cx="420915" cy="40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8917" y="30623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0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6177" y="342515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+1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003" y="378075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u = 0,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917" y="378075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v = -1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1265" y="49646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(0, 0)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4850" y="23691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j)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81259" y="2358575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7001" y="4942891"/>
            <a:ext cx="420915" cy="406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0673" y="4216381"/>
            <a:ext cx="197938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1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814" y="4854358"/>
            <a:ext cx="7675986" cy="125601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marR="489723" indent="-302575">
              <a:spcBef>
                <a:spcPts val="88"/>
              </a:spcBef>
              <a:buChar char="•"/>
              <a:tabLst>
                <a:tab pos="313221" algn="l"/>
                <a:tab pos="313781" algn="l"/>
              </a:tabLst>
            </a:pPr>
            <a:r>
              <a:rPr sz="2647" dirty="0">
                <a:latin typeface="Garamond" panose="02020404030301010803" pitchFamily="18" charset="0"/>
                <a:cs typeface="Arial"/>
              </a:rPr>
              <a:t>The green pattern looks more like the weights  pattern (black) than the red pattern</a:t>
            </a:r>
          </a:p>
          <a:p>
            <a:pPr marL="414079">
              <a:spcBef>
                <a:spcPts val="574"/>
              </a:spcBef>
            </a:pPr>
            <a:r>
              <a:rPr sz="2294" dirty="0">
                <a:latin typeface="Garamond" panose="02020404030301010803" pitchFamily="18" charset="0"/>
                <a:cs typeface="Arial"/>
              </a:rPr>
              <a:t>– The green pattern is more </a:t>
            </a:r>
            <a:r>
              <a:rPr sz="2294" i="1" dirty="0">
                <a:latin typeface="Trebuchet MS"/>
                <a:cs typeface="Trebuchet MS"/>
              </a:rPr>
              <a:t>correlated </a:t>
            </a:r>
            <a:r>
              <a:rPr sz="2294" dirty="0">
                <a:latin typeface="Garamond" panose="02020404030301010803" pitchFamily="18" charset="0"/>
                <a:cs typeface="Arial"/>
              </a:rPr>
              <a:t>with the weights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68679" y="1526240"/>
            <a:ext cx="2028265" cy="3072653"/>
            <a:chOff x="832103" y="1729739"/>
            <a:chExt cx="2298700" cy="3482340"/>
          </a:xfrm>
        </p:grpSpPr>
        <p:sp>
          <p:nvSpPr>
            <p:cNvPr id="5" name="object 5"/>
            <p:cNvSpPr/>
            <p:nvPr/>
          </p:nvSpPr>
          <p:spPr>
            <a:xfrm>
              <a:off x="854963" y="1729739"/>
              <a:ext cx="2031492" cy="24414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32103" y="4197095"/>
              <a:ext cx="2298700" cy="1015365"/>
            </a:xfrm>
            <a:custGeom>
              <a:avLst/>
              <a:gdLst/>
              <a:ahLst/>
              <a:cxnLst/>
              <a:rect l="l" t="t" r="r" b="b"/>
              <a:pathLst>
                <a:path w="2298700" h="1015364">
                  <a:moveTo>
                    <a:pt x="2296668" y="1014984"/>
                  </a:moveTo>
                  <a:lnTo>
                    <a:pt x="1524" y="1014984"/>
                  </a:lnTo>
                  <a:lnTo>
                    <a:pt x="0" y="1013460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2296668" y="0"/>
                  </a:lnTo>
                  <a:lnTo>
                    <a:pt x="2298192" y="1524"/>
                  </a:lnTo>
                  <a:lnTo>
                    <a:pt x="2298192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005840"/>
                  </a:lnTo>
                  <a:lnTo>
                    <a:pt x="4572" y="1005840"/>
                  </a:lnTo>
                  <a:lnTo>
                    <a:pt x="9144" y="1010412"/>
                  </a:lnTo>
                  <a:lnTo>
                    <a:pt x="2298192" y="1010412"/>
                  </a:lnTo>
                  <a:lnTo>
                    <a:pt x="2298192" y="1013460"/>
                  </a:lnTo>
                  <a:lnTo>
                    <a:pt x="2296668" y="1014984"/>
                  </a:lnTo>
                  <a:close/>
                </a:path>
                <a:path w="2298700" h="1015364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2298700" h="1015364">
                  <a:moveTo>
                    <a:pt x="2289048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2289048" y="4572"/>
                  </a:lnTo>
                  <a:lnTo>
                    <a:pt x="2289048" y="9144"/>
                  </a:lnTo>
                  <a:close/>
                </a:path>
                <a:path w="2298700" h="1015364">
                  <a:moveTo>
                    <a:pt x="2289048" y="1010412"/>
                  </a:moveTo>
                  <a:lnTo>
                    <a:pt x="2289048" y="4572"/>
                  </a:lnTo>
                  <a:lnTo>
                    <a:pt x="2293620" y="9144"/>
                  </a:lnTo>
                  <a:lnTo>
                    <a:pt x="2298192" y="9144"/>
                  </a:lnTo>
                  <a:lnTo>
                    <a:pt x="2298192" y="1005840"/>
                  </a:lnTo>
                  <a:lnTo>
                    <a:pt x="2293620" y="1005840"/>
                  </a:lnTo>
                  <a:lnTo>
                    <a:pt x="2289048" y="1010412"/>
                  </a:lnTo>
                  <a:close/>
                </a:path>
                <a:path w="2298700" h="1015364">
                  <a:moveTo>
                    <a:pt x="2298192" y="9144"/>
                  </a:moveTo>
                  <a:lnTo>
                    <a:pt x="2293620" y="9144"/>
                  </a:lnTo>
                  <a:lnTo>
                    <a:pt x="2289048" y="4572"/>
                  </a:lnTo>
                  <a:lnTo>
                    <a:pt x="2298192" y="4572"/>
                  </a:lnTo>
                  <a:lnTo>
                    <a:pt x="2298192" y="9144"/>
                  </a:lnTo>
                  <a:close/>
                </a:path>
                <a:path w="2298700" h="1015364">
                  <a:moveTo>
                    <a:pt x="9144" y="1010412"/>
                  </a:moveTo>
                  <a:lnTo>
                    <a:pt x="4572" y="1005840"/>
                  </a:lnTo>
                  <a:lnTo>
                    <a:pt x="9144" y="1005840"/>
                  </a:lnTo>
                  <a:lnTo>
                    <a:pt x="9144" y="1010412"/>
                  </a:lnTo>
                  <a:close/>
                </a:path>
                <a:path w="2298700" h="1015364">
                  <a:moveTo>
                    <a:pt x="2289048" y="1010412"/>
                  </a:moveTo>
                  <a:lnTo>
                    <a:pt x="9144" y="1010412"/>
                  </a:lnTo>
                  <a:lnTo>
                    <a:pt x="9144" y="1005840"/>
                  </a:lnTo>
                  <a:lnTo>
                    <a:pt x="2289048" y="1005840"/>
                  </a:lnTo>
                  <a:lnTo>
                    <a:pt x="2289048" y="1010412"/>
                  </a:lnTo>
                  <a:close/>
                </a:path>
                <a:path w="2298700" h="1015364">
                  <a:moveTo>
                    <a:pt x="2298192" y="1010412"/>
                  </a:moveTo>
                  <a:lnTo>
                    <a:pt x="2289048" y="1010412"/>
                  </a:lnTo>
                  <a:lnTo>
                    <a:pt x="2293620" y="1005840"/>
                  </a:lnTo>
                  <a:lnTo>
                    <a:pt x="2298192" y="1005840"/>
                  </a:lnTo>
                  <a:lnTo>
                    <a:pt x="2298192" y="1010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7" name="object 7"/>
          <p:cNvSpPr/>
          <p:nvPr/>
        </p:nvSpPr>
        <p:spPr>
          <a:xfrm>
            <a:off x="3575572" y="1526240"/>
            <a:ext cx="1792493" cy="2154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18903" y="1526240"/>
            <a:ext cx="1792493" cy="2154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3772" y="3713646"/>
            <a:ext cx="149430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53" dirty="0">
                <a:latin typeface="Garamond" panose="02020404030301010803" pitchFamily="18" charset="0"/>
                <a:cs typeface="Arial"/>
              </a:rPr>
              <a:t>Correlation </a:t>
            </a:r>
            <a:r>
              <a:rPr sz="1588" spc="-137" dirty="0">
                <a:latin typeface="Garamond" panose="02020404030301010803" pitchFamily="18" charset="0"/>
                <a:cs typeface="Arial"/>
              </a:rPr>
              <a:t>=</a:t>
            </a:r>
            <a:r>
              <a:rPr sz="1588" spc="-141" dirty="0">
                <a:latin typeface="Garamond" panose="02020404030301010803" pitchFamily="18" charset="0"/>
                <a:cs typeface="Arial"/>
              </a:rPr>
              <a:t> </a:t>
            </a:r>
            <a:r>
              <a:rPr sz="1588" spc="-71" dirty="0">
                <a:latin typeface="Garamond" panose="02020404030301010803" pitchFamily="18" charset="0"/>
                <a:cs typeface="Arial"/>
              </a:rPr>
              <a:t>0.57</a:t>
            </a:r>
            <a:endParaRPr sz="1588" dirty="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6082" y="3713646"/>
            <a:ext cx="149430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53" dirty="0">
                <a:latin typeface="Garamond" panose="02020404030301010803" pitchFamily="18" charset="0"/>
                <a:cs typeface="Arial"/>
              </a:rPr>
              <a:t>Correlation </a:t>
            </a:r>
            <a:r>
              <a:rPr sz="1588" spc="-137" dirty="0">
                <a:latin typeface="Garamond" panose="02020404030301010803" pitchFamily="18" charset="0"/>
                <a:cs typeface="Arial"/>
              </a:rPr>
              <a:t>=</a:t>
            </a:r>
            <a:r>
              <a:rPr sz="1588" spc="-141" dirty="0">
                <a:latin typeface="Garamond" panose="02020404030301010803" pitchFamily="18" charset="0"/>
                <a:cs typeface="Arial"/>
              </a:rPr>
              <a:t> </a:t>
            </a:r>
            <a:r>
              <a:rPr sz="1588" spc="-71" dirty="0">
                <a:latin typeface="Garamond" panose="02020404030301010803" pitchFamily="18" charset="0"/>
                <a:cs typeface="Arial"/>
              </a:rPr>
              <a:t>0.82</a:t>
            </a:r>
            <a:endParaRPr sz="1588" dirty="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27172" y="3697941"/>
            <a:ext cx="747656" cy="749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6346" y="3895172"/>
            <a:ext cx="2028265" cy="523711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491964" algn="ctr">
              <a:lnSpc>
                <a:spcPts val="1341"/>
              </a:lnSpc>
              <a:spcBef>
                <a:spcPts val="84"/>
              </a:spcBef>
            </a:pPr>
            <a:r>
              <a:rPr sz="1600" spc="-119" dirty="0">
                <a:latin typeface="DejaVu Sans"/>
                <a:cs typeface="DejaVu Sans"/>
              </a:rPr>
              <a:t>1 </a:t>
            </a:r>
            <a:r>
              <a:rPr sz="1600" spc="-238" dirty="0">
                <a:latin typeface="DejaVu Sans"/>
                <a:cs typeface="DejaVu Sans"/>
              </a:rPr>
              <a:t>𝑖𝑓 </a:t>
            </a:r>
            <a:r>
              <a:rPr lang="el-GR" sz="1600" spc="971" dirty="0">
                <a:latin typeface="DejaVu Sans"/>
                <a:cs typeface="DejaVu Sans"/>
              </a:rPr>
              <a:t>Σ</a:t>
            </a:r>
            <a:r>
              <a:rPr sz="1600" spc="66" dirty="0">
                <a:latin typeface="DejaVu Sans"/>
                <a:cs typeface="DejaVu Sans"/>
              </a:rPr>
              <a:t>𝑤</a:t>
            </a:r>
            <a:r>
              <a:rPr sz="1600" spc="99" baseline="-14492" dirty="0">
                <a:latin typeface="DejaVu Sans"/>
                <a:cs typeface="DejaVu Sans"/>
              </a:rPr>
              <a:t>i</a:t>
            </a:r>
            <a:r>
              <a:rPr sz="1600" spc="66" dirty="0">
                <a:latin typeface="DejaVu Sans"/>
                <a:cs typeface="DejaVu Sans"/>
              </a:rPr>
              <a:t>x</a:t>
            </a:r>
            <a:r>
              <a:rPr sz="1600" spc="99" baseline="-14492" dirty="0">
                <a:latin typeface="DejaVu Sans"/>
                <a:cs typeface="DejaVu Sans"/>
              </a:rPr>
              <a:t>i </a:t>
            </a:r>
            <a:r>
              <a:rPr sz="1600" spc="-132" dirty="0">
                <a:latin typeface="DejaVu Sans"/>
                <a:cs typeface="DejaVu Sans"/>
              </a:rPr>
              <a:t>≥ </a:t>
            </a:r>
            <a:r>
              <a:rPr sz="1600" spc="-13" dirty="0">
                <a:latin typeface="DejaVu Sans"/>
                <a:cs typeface="DejaVu Sans"/>
              </a:rPr>
              <a:t>𝑇</a:t>
            </a:r>
            <a:endParaRPr sz="1600" dirty="0">
              <a:latin typeface="DejaVu Sans"/>
              <a:cs typeface="DejaVu Sans"/>
            </a:endParaRPr>
          </a:p>
          <a:p>
            <a:pPr marL="33619">
              <a:lnSpc>
                <a:spcPts val="1099"/>
              </a:lnSpc>
            </a:pPr>
            <a:r>
              <a:rPr sz="1600" spc="-62" dirty="0">
                <a:latin typeface="DejaVu Sans"/>
                <a:cs typeface="DejaVu Sans"/>
              </a:rPr>
              <a:t>𝑦 </a:t>
            </a:r>
            <a:r>
              <a:rPr sz="1600" spc="-132" dirty="0">
                <a:latin typeface="DejaVu Sans"/>
                <a:cs typeface="DejaVu Sans"/>
              </a:rPr>
              <a:t>=</a:t>
            </a:r>
            <a:r>
              <a:rPr sz="1600" spc="-40" dirty="0">
                <a:latin typeface="DejaVu Sans"/>
                <a:cs typeface="DejaVu Sans"/>
              </a:rPr>
              <a:t> </a:t>
            </a:r>
            <a:r>
              <a:rPr sz="1600" spc="9" dirty="0">
                <a:latin typeface="DejaVu Sans"/>
                <a:cs typeface="DejaVu Sans"/>
              </a:rPr>
              <a:t>{</a:t>
            </a:r>
            <a:endParaRPr sz="1600" dirty="0">
              <a:latin typeface="DejaVu Sans"/>
              <a:cs typeface="DejaVu Sans"/>
            </a:endParaRPr>
          </a:p>
          <a:p>
            <a:pPr marL="490284" algn="ctr">
              <a:lnSpc>
                <a:spcPts val="1610"/>
              </a:lnSpc>
            </a:pPr>
            <a:r>
              <a:rPr sz="1600" spc="-119" dirty="0">
                <a:latin typeface="DejaVu Sans"/>
                <a:cs typeface="DejaVu Sans"/>
              </a:rPr>
              <a:t>0</a:t>
            </a:r>
            <a:r>
              <a:rPr sz="1600" spc="-150" dirty="0">
                <a:latin typeface="DejaVu Sans"/>
                <a:cs typeface="DejaVu Sans"/>
              </a:rPr>
              <a:t> </a:t>
            </a:r>
            <a:r>
              <a:rPr sz="1600" spc="-229" dirty="0">
                <a:latin typeface="DejaVu Sans"/>
                <a:cs typeface="DejaVu Sans"/>
              </a:rPr>
              <a:t>𝑒𝑙𝑠𝑒</a:t>
            </a:r>
            <a:endParaRPr sz="1600" dirty="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805111" y="6921482"/>
            <a:ext cx="283845" cy="158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640">
              <a:lnSpc>
                <a:spcPts val="1240"/>
              </a:lnSpc>
            </a:pPr>
            <a:fld id="{81D60167-4931-47E6-BA6A-407CBD079E47}" type="slidenum">
              <a:rPr lang="en-US" spc="-60" smtClean="0">
                <a:latin typeface="Garamond" panose="02020404030301010803" pitchFamily="18" charset="0"/>
              </a:rPr>
              <a:pPr marL="167640">
                <a:lnSpc>
                  <a:spcPts val="1240"/>
                </a:lnSpc>
              </a:pPr>
              <a:t>5</a:t>
            </a:fld>
            <a:endParaRPr spc="-53" dirty="0">
              <a:latin typeface="Garamond" panose="020204040303010108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9B6454-DB0E-4A67-9DDA-B5EA9E4C1390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BB92315-4269-43DD-9CB6-FC9D8513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weights look for patterns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14"/>
          <p:cNvSpPr>
            <a:spLocks noChangeArrowheads="1"/>
          </p:cNvSpPr>
          <p:nvPr/>
        </p:nvSpPr>
        <p:spPr bwMode="auto">
          <a:xfrm>
            <a:off x="1530350" y="4225925"/>
            <a:ext cx="6061075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0595" name="Rectangle 113"/>
          <p:cNvSpPr>
            <a:spLocks noChangeArrowheads="1"/>
          </p:cNvSpPr>
          <p:nvPr/>
        </p:nvSpPr>
        <p:spPr bwMode="auto">
          <a:xfrm>
            <a:off x="4852988" y="1524000"/>
            <a:ext cx="4198937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0596" name="Rectangle 112"/>
          <p:cNvSpPr>
            <a:spLocks noChangeArrowheads="1"/>
          </p:cNvSpPr>
          <p:nvPr/>
        </p:nvSpPr>
        <p:spPr bwMode="auto">
          <a:xfrm>
            <a:off x="142875" y="1487488"/>
            <a:ext cx="4198938" cy="2227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0597" name="Title 1"/>
          <p:cNvSpPr>
            <a:spLocks noGrp="1"/>
          </p:cNvSpPr>
          <p:nvPr>
            <p:ph type="title"/>
          </p:nvPr>
        </p:nvSpPr>
        <p:spPr>
          <a:xfrm>
            <a:off x="482600" y="90488"/>
            <a:ext cx="8229600" cy="1143000"/>
          </a:xfrm>
        </p:spPr>
        <p:txBody>
          <a:bodyPr/>
          <a:lstStyle/>
          <a:p>
            <a:r>
              <a:rPr lang="en-US" dirty="0"/>
              <a:t>Predict the outputs using correlation filtering</a:t>
            </a:r>
          </a:p>
        </p:txBody>
      </p:sp>
      <p:grpSp>
        <p:nvGrpSpPr>
          <p:cNvPr id="110598" name="Group 3"/>
          <p:cNvGrpSpPr>
            <a:grpSpLocks/>
          </p:cNvGrpSpPr>
          <p:nvPr/>
        </p:nvGrpSpPr>
        <p:grpSpPr bwMode="auto">
          <a:xfrm>
            <a:off x="2260600" y="1993900"/>
            <a:ext cx="1225550" cy="1295400"/>
            <a:chOff x="144" y="144"/>
            <a:chExt cx="1152" cy="1136"/>
          </a:xfrm>
        </p:grpSpPr>
        <p:sp>
          <p:nvSpPr>
            <p:cNvPr id="110665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66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67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68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69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0670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71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72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73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74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75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76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77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78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79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80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81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pic>
        <p:nvPicPr>
          <p:cNvPr id="11059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413" y="1779588"/>
            <a:ext cx="1679575" cy="16621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600" name="TextBox 23"/>
          <p:cNvSpPr txBox="1">
            <a:spLocks noChangeArrowheads="1"/>
          </p:cNvSpPr>
          <p:nvPr/>
        </p:nvSpPr>
        <p:spPr bwMode="auto">
          <a:xfrm>
            <a:off x="1931988" y="240030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*</a:t>
            </a:r>
          </a:p>
        </p:txBody>
      </p:sp>
      <p:sp>
        <p:nvSpPr>
          <p:cNvPr id="110601" name="TextBox 24"/>
          <p:cNvSpPr txBox="1">
            <a:spLocks noChangeArrowheads="1"/>
          </p:cNvSpPr>
          <p:nvPr/>
        </p:nvSpPr>
        <p:spPr bwMode="auto">
          <a:xfrm>
            <a:off x="3538538" y="2327275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= ?</a:t>
            </a:r>
          </a:p>
        </p:txBody>
      </p:sp>
      <p:grpSp>
        <p:nvGrpSpPr>
          <p:cNvPr id="110602" name="Group 3"/>
          <p:cNvGrpSpPr>
            <a:grpSpLocks/>
          </p:cNvGrpSpPr>
          <p:nvPr/>
        </p:nvGrpSpPr>
        <p:grpSpPr bwMode="auto">
          <a:xfrm>
            <a:off x="7108825" y="2108200"/>
            <a:ext cx="1225550" cy="1295400"/>
            <a:chOff x="144" y="144"/>
            <a:chExt cx="1152" cy="1136"/>
          </a:xfrm>
        </p:grpSpPr>
        <p:sp>
          <p:nvSpPr>
            <p:cNvPr id="11064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4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065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5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5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5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6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6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6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6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6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pic>
        <p:nvPicPr>
          <p:cNvPr id="110603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0638" y="1779588"/>
            <a:ext cx="1679575" cy="16621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604" name="TextBox 44"/>
          <p:cNvSpPr txBox="1">
            <a:spLocks noChangeArrowheads="1"/>
          </p:cNvSpPr>
          <p:nvPr/>
        </p:nvSpPr>
        <p:spPr bwMode="auto">
          <a:xfrm>
            <a:off x="6780213" y="240030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*</a:t>
            </a:r>
          </a:p>
        </p:txBody>
      </p:sp>
      <p:sp>
        <p:nvSpPr>
          <p:cNvPr id="110605" name="TextBox 45"/>
          <p:cNvSpPr txBox="1">
            <a:spLocks noChangeArrowheads="1"/>
          </p:cNvSpPr>
          <p:nvPr/>
        </p:nvSpPr>
        <p:spPr bwMode="auto">
          <a:xfrm>
            <a:off x="8386763" y="2357438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= ?</a:t>
            </a:r>
          </a:p>
        </p:txBody>
      </p:sp>
      <p:grpSp>
        <p:nvGrpSpPr>
          <p:cNvPr id="110606" name="Group 5"/>
          <p:cNvGrpSpPr>
            <a:grpSpLocks/>
          </p:cNvGrpSpPr>
          <p:nvPr/>
        </p:nvGrpSpPr>
        <p:grpSpPr bwMode="auto">
          <a:xfrm>
            <a:off x="5364163" y="4776788"/>
            <a:ext cx="1371600" cy="1066800"/>
            <a:chOff x="3799" y="2064"/>
            <a:chExt cx="1433" cy="1136"/>
          </a:xfrm>
        </p:grpSpPr>
        <p:grpSp>
          <p:nvGrpSpPr>
            <p:cNvPr id="110629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0631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2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3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4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5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6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7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8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9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40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0641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0642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0643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0644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0645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0646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0647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110630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0607" name="Group 25"/>
          <p:cNvGrpSpPr>
            <a:grpSpLocks/>
          </p:cNvGrpSpPr>
          <p:nvPr/>
        </p:nvGrpSpPr>
        <p:grpSpPr bwMode="auto">
          <a:xfrm>
            <a:off x="3794125" y="4776788"/>
            <a:ext cx="1149350" cy="1066800"/>
            <a:chOff x="144" y="144"/>
            <a:chExt cx="1152" cy="1136"/>
          </a:xfrm>
        </p:grpSpPr>
        <p:sp>
          <p:nvSpPr>
            <p:cNvPr id="110612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3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4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5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6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2</a:t>
              </a:r>
            </a:p>
          </p:txBody>
        </p:sp>
        <p:sp>
          <p:nvSpPr>
            <p:cNvPr id="110617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8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19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20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0621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22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23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24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25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26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27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0628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sp>
        <p:nvSpPr>
          <p:cNvPr id="110608" name="Text Box 43"/>
          <p:cNvSpPr txBox="1">
            <a:spLocks noChangeArrowheads="1"/>
          </p:cNvSpPr>
          <p:nvPr/>
        </p:nvSpPr>
        <p:spPr bwMode="auto">
          <a:xfrm>
            <a:off x="4946650" y="4700588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-</a:t>
            </a:r>
          </a:p>
        </p:txBody>
      </p:sp>
      <p:pic>
        <p:nvPicPr>
          <p:cNvPr id="11060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9425" y="4445000"/>
            <a:ext cx="1679575" cy="16621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610" name="TextBox 110"/>
          <p:cNvSpPr txBox="1">
            <a:spLocks noChangeArrowheads="1"/>
          </p:cNvSpPr>
          <p:nvPr/>
        </p:nvSpPr>
        <p:spPr bwMode="auto">
          <a:xfrm>
            <a:off x="3429000" y="5102225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*</a:t>
            </a:r>
          </a:p>
        </p:txBody>
      </p:sp>
      <p:sp>
        <p:nvSpPr>
          <p:cNvPr id="110611" name="TextBox 111"/>
          <p:cNvSpPr txBox="1">
            <a:spLocks noChangeArrowheads="1"/>
          </p:cNvSpPr>
          <p:nvPr/>
        </p:nvSpPr>
        <p:spPr bwMode="auto">
          <a:xfrm>
            <a:off x="6751638" y="502285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= ?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033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162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2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2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2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2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162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3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3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3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163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163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163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163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163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163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163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164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sp>
        <p:nvSpPr>
          <p:cNvPr id="111620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2939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sp>
        <p:nvSpPr>
          <p:cNvPr id="111621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?</a:t>
            </a:r>
          </a:p>
        </p:txBody>
      </p:sp>
      <p:pic>
        <p:nvPicPr>
          <p:cNvPr id="111622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1623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345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412908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2649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0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1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2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3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2654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5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6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7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2658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2659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2660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2661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2662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2663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2664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2665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pic>
        <p:nvPicPr>
          <p:cNvPr id="11264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2645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2939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sp>
        <p:nvSpPr>
          <p:cNvPr id="112646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Filtered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(no change)</a:t>
            </a:r>
          </a:p>
        </p:txBody>
      </p:sp>
      <p:pic>
        <p:nvPicPr>
          <p:cNvPr id="112647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2648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345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384788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367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367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7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8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368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368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368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368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368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368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368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368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pic>
        <p:nvPicPr>
          <p:cNvPr id="113668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3669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2939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sp>
        <p:nvSpPr>
          <p:cNvPr id="113670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?</a:t>
            </a:r>
          </a:p>
        </p:txBody>
      </p:sp>
      <p:sp>
        <p:nvSpPr>
          <p:cNvPr id="113671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345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486674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1469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69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1470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470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470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470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471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471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471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471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471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pic>
        <p:nvPicPr>
          <p:cNvPr id="114692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4693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2939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pic>
        <p:nvPicPr>
          <p:cNvPr id="114694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4695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itchFamily="34" charset="0"/>
            </a:endParaRPr>
          </a:p>
        </p:txBody>
      </p:sp>
      <p:sp>
        <p:nvSpPr>
          <p:cNvPr id="114696" name="Text Box 25"/>
          <p:cNvSpPr txBox="1">
            <a:spLocks noChangeArrowheads="1"/>
          </p:cNvSpPr>
          <p:nvPr/>
        </p:nvSpPr>
        <p:spPr bwMode="auto">
          <a:xfrm>
            <a:off x="6434138" y="4743450"/>
            <a:ext cx="200818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Shifted left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by 1 pixel with correlation</a:t>
            </a:r>
          </a:p>
        </p:txBody>
      </p:sp>
      <p:sp>
        <p:nvSpPr>
          <p:cNvPr id="114697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345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837051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2939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5722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3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4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5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6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7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8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29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30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5731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732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733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734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735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736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737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738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115721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571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345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335363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2939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6747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8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9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0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1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2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3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4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5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6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757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758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759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760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761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762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763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116746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6742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6743" name="Text Box 26"/>
          <p:cNvSpPr txBox="1">
            <a:spLocks noChangeArrowheads="1"/>
          </p:cNvSpPr>
          <p:nvPr/>
        </p:nvSpPr>
        <p:spPr bwMode="auto">
          <a:xfrm>
            <a:off x="6477000" y="4800600"/>
            <a:ext cx="176926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Blur (with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box filter)</a:t>
            </a:r>
          </a:p>
        </p:txBody>
      </p:sp>
      <p:sp>
        <p:nvSpPr>
          <p:cNvPr id="116744" name="Text Box 27"/>
          <p:cNvSpPr txBox="1">
            <a:spLocks noChangeArrowheads="1"/>
          </p:cNvSpPr>
          <p:nvPr/>
        </p:nvSpPr>
        <p:spPr bwMode="auto">
          <a:xfrm>
            <a:off x="7467600" y="6553200"/>
            <a:ext cx="14345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85374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 with linear filters</a:t>
            </a:r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2939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778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779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79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80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80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80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80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80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780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11778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117770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1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2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3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4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2</a:t>
              </a:r>
            </a:p>
          </p:txBody>
        </p:sp>
        <p:sp>
          <p:nvSpPr>
            <p:cNvPr id="117775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6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7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8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7779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7780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7781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7782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7783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7784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7785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7786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sp>
        <p:nvSpPr>
          <p:cNvPr id="117767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-</a:t>
            </a:r>
          </a:p>
        </p:txBody>
      </p:sp>
      <p:sp>
        <p:nvSpPr>
          <p:cNvPr id="117768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?</a:t>
            </a:r>
          </a:p>
        </p:txBody>
      </p:sp>
      <p:sp>
        <p:nvSpPr>
          <p:cNvPr id="117769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345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892129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linear filters</a:t>
            </a: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2939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8815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6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7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8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19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0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1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2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3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aramond" panose="02020404030301010803" pitchFamily="18" charset="0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8824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8825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8826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8827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8828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8829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8830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8831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118814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118796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797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798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799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800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2</a:t>
              </a:r>
            </a:p>
          </p:txBody>
        </p:sp>
        <p:sp>
          <p:nvSpPr>
            <p:cNvPr id="118801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802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803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804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Arial" pitchFamily="34" charset="0"/>
                </a:rPr>
                <a:t>0</a:t>
              </a:r>
            </a:p>
          </p:txBody>
        </p:sp>
        <p:sp>
          <p:nvSpPr>
            <p:cNvPr id="118805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8806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8807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8808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8809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8810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8811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118812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sp>
        <p:nvSpPr>
          <p:cNvPr id="118791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Arial" pitchFamily="34" charset="0"/>
              </a:rPr>
              <a:t>-</a:t>
            </a:r>
          </a:p>
        </p:txBody>
      </p:sp>
      <p:sp>
        <p:nvSpPr>
          <p:cNvPr id="118792" name="Text Box 44"/>
          <p:cNvSpPr txBox="1">
            <a:spLocks noChangeArrowheads="1"/>
          </p:cNvSpPr>
          <p:nvPr/>
        </p:nvSpPr>
        <p:spPr bwMode="auto">
          <a:xfrm>
            <a:off x="4419600" y="4724400"/>
            <a:ext cx="4419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Sharpening filter: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accentuates differences with local average</a:t>
            </a:r>
          </a:p>
        </p:txBody>
      </p:sp>
      <p:pic>
        <p:nvPicPr>
          <p:cNvPr id="118793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514600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345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73263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0175" y="1657350"/>
            <a:ext cx="63436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Sharpening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85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813" y="4767904"/>
            <a:ext cx="7543251" cy="1486628"/>
          </a:xfrm>
          <a:prstGeom prst="rect">
            <a:avLst/>
          </a:prstGeom>
        </p:spPr>
        <p:txBody>
          <a:bodyPr vert="horz" wrap="square" lIns="0" tIns="91888" rIns="0" bIns="0" rtlCol="0">
            <a:spAutoFit/>
          </a:bodyPr>
          <a:lstStyle/>
          <a:p>
            <a:pPr marL="313221" indent="-302575">
              <a:spcBef>
                <a:spcPts val="724"/>
              </a:spcBef>
              <a:buChar char="•"/>
              <a:tabLst>
                <a:tab pos="313221" algn="l"/>
                <a:tab pos="313781" algn="l"/>
              </a:tabLst>
            </a:pPr>
            <a:r>
              <a:rPr sz="2647" dirty="0">
                <a:latin typeface="Garamond" panose="02020404030301010803" pitchFamily="18" charset="0"/>
                <a:cs typeface="Arial"/>
              </a:rPr>
              <a:t>Does this signal contain the word “Welcome”?</a:t>
            </a:r>
          </a:p>
          <a:p>
            <a:pPr marL="313221" indent="-302575">
              <a:spcBef>
                <a:spcPts val="635"/>
              </a:spcBef>
              <a:buChar char="•"/>
              <a:tabLst>
                <a:tab pos="313221" algn="l"/>
                <a:tab pos="313781" algn="l"/>
              </a:tabLst>
            </a:pPr>
            <a:r>
              <a:rPr sz="2647" dirty="0">
                <a:latin typeface="Garamond" panose="02020404030301010803" pitchFamily="18" charset="0"/>
                <a:cs typeface="Arial"/>
              </a:rPr>
              <a:t>Compose a</a:t>
            </a:r>
            <a:r>
              <a:rPr lang="en-US" sz="2647" dirty="0">
                <a:latin typeface="Garamond" panose="02020404030301010803" pitchFamily="18" charset="0"/>
                <a:cs typeface="Arial"/>
              </a:rPr>
              <a:t> NN</a:t>
            </a:r>
            <a:r>
              <a:rPr sz="2647" dirty="0">
                <a:latin typeface="Garamond" panose="02020404030301010803" pitchFamily="18" charset="0"/>
                <a:cs typeface="Arial"/>
              </a:rPr>
              <a:t> for this problem</a:t>
            </a:r>
          </a:p>
          <a:p>
            <a:pPr marL="414079">
              <a:lnSpc>
                <a:spcPts val="2418"/>
              </a:lnSpc>
              <a:spcBef>
                <a:spcPts val="574"/>
              </a:spcBef>
            </a:pPr>
            <a:r>
              <a:rPr sz="2294" dirty="0">
                <a:latin typeface="Garamond" panose="02020404030301010803" pitchFamily="18" charset="0"/>
                <a:cs typeface="Arial"/>
              </a:rPr>
              <a:t>– Assuming all recordings are exactly the same length</a:t>
            </a:r>
          </a:p>
          <a:p>
            <a:pPr marR="4483" algn="r">
              <a:lnSpc>
                <a:spcPts val="935"/>
              </a:lnSpc>
            </a:pPr>
            <a:endParaRPr sz="1059" dirty="0">
              <a:latin typeface="Garamond" panose="02020404030301010803" pitchFamily="18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0235" y="1479177"/>
            <a:ext cx="6858000" cy="2837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57041-5FDA-4285-A46F-72024CED6CDF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6F74E6B-FCD7-4A93-A63E-B546F32D057C}"/>
              </a:ext>
            </a:extLst>
          </p:cNvPr>
          <p:cNvSpPr txBox="1">
            <a:spLocks/>
          </p:cNvSpPr>
          <p:nvPr/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pc="-229" dirty="0">
                <a:latin typeface="Garamond" panose="02020404030301010803" pitchFamily="18" charset="0"/>
              </a:rPr>
              <a:t>A problem</a:t>
            </a:r>
            <a:endParaRPr lang="en-US" spc="-207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 cstate="print"/>
          <a:srcRect l="61539" t="12923" r="12308" b="45232"/>
          <a:stretch>
            <a:fillRect/>
          </a:stretch>
        </p:blipFill>
        <p:spPr bwMode="auto">
          <a:xfrm rot="10800000">
            <a:off x="3962400" y="4133856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3664744" y="1516860"/>
            <a:ext cx="1390650" cy="1371600"/>
            <a:chOff x="144" y="144"/>
            <a:chExt cx="1152" cy="1136"/>
          </a:xfrm>
        </p:grpSpPr>
        <p:sp>
          <p:nvSpPr>
            <p:cNvPr id="31753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-1</a:t>
              </a:r>
            </a:p>
          </p:txBody>
        </p:sp>
        <p:sp>
          <p:nvSpPr>
            <p:cNvPr id="31754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1755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1756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-2</a:t>
              </a:r>
            </a:p>
          </p:txBody>
        </p:sp>
        <p:sp>
          <p:nvSpPr>
            <p:cNvPr id="31757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1758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759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-1</a:t>
              </a:r>
            </a:p>
          </p:txBody>
        </p:sp>
        <p:sp>
          <p:nvSpPr>
            <p:cNvPr id="31760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31761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1762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31763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31764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31765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31766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31767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31768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31769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</p:grpSp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 cstate="print"/>
          <a:srcRect l="24074" t="59259" r="44444" b="5185"/>
          <a:stretch>
            <a:fillRect/>
          </a:stretch>
        </p:blipFill>
        <p:spPr bwMode="auto">
          <a:xfrm>
            <a:off x="5473700" y="3143256"/>
            <a:ext cx="36703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3"/>
          <p:cNvPicPr>
            <a:picLocks noChangeAspect="1" noChangeArrowheads="1"/>
          </p:cNvPicPr>
          <p:nvPr/>
        </p:nvPicPr>
        <p:blipFill>
          <a:blip r:embed="rId3" cstate="print"/>
          <a:srcRect l="22221" t="14815" r="44444" b="46667"/>
          <a:stretch>
            <a:fillRect/>
          </a:stretch>
        </p:blipFill>
        <p:spPr bwMode="auto">
          <a:xfrm>
            <a:off x="0" y="3067056"/>
            <a:ext cx="3352800" cy="242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3352800" y="3981456"/>
            <a:ext cx="667170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*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00600" y="4032256"/>
            <a:ext cx="697627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056438" y="6608763"/>
            <a:ext cx="38163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Slide credit: Derek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for computing </a:t>
            </a:r>
            <a:r>
              <a:rPr lang="en-US" i="1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36924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pic>
        <p:nvPicPr>
          <p:cNvPr id="359426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428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original image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derivative filter responses, squared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403600" y="1201738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403600" y="3757613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Garamond" panose="02020404030301010803" pitchFamily="18" charset="0"/>
                        </a:rPr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…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1" name="TextBox 20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42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8" grpId="0" animBg="1"/>
      <p:bldP spid="30" grpId="0"/>
      <p:bldP spid="34" grpId="0"/>
      <p:bldP spid="3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pic>
        <p:nvPicPr>
          <p:cNvPr id="361474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5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76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original image</a:t>
            </a:r>
          </a:p>
        </p:txBody>
      </p:sp>
      <p:pic>
        <p:nvPicPr>
          <p:cNvPr id="3614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1479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1480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1481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derivative filter responses, squared</a:t>
            </a:r>
          </a:p>
        </p:txBody>
      </p:sp>
      <p:pic>
        <p:nvPicPr>
          <p:cNvPr id="361482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83" name="Rectangle 26"/>
          <p:cNvSpPr>
            <a:spLocks noChangeArrowheads="1"/>
          </p:cNvSpPr>
          <p:nvPr/>
        </p:nvSpPr>
        <p:spPr bwMode="auto">
          <a:xfrm>
            <a:off x="3622675" y="153035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61484" name="Rectangle 27"/>
          <p:cNvSpPr>
            <a:spLocks noChangeArrowheads="1"/>
          </p:cNvSpPr>
          <p:nvPr/>
        </p:nvSpPr>
        <p:spPr bwMode="auto">
          <a:xfrm>
            <a:off x="3622675" y="40862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61485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Garamond" panose="02020404030301010803" pitchFamily="18" charset="0"/>
                        </a:rPr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1512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…</a:t>
            </a:r>
          </a:p>
        </p:txBody>
      </p:sp>
      <p:sp>
        <p:nvSpPr>
          <p:cNvPr id="361513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cxnSp>
        <p:nvCxnSpPr>
          <p:cNvPr id="361514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1515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TextBox 19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881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Texture representation: example</a:t>
            </a:r>
          </a:p>
        </p:txBody>
      </p:sp>
      <p:pic>
        <p:nvPicPr>
          <p:cNvPr id="365570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2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original image</a:t>
            </a:r>
          </a:p>
        </p:txBody>
      </p:sp>
      <p:pic>
        <p:nvPicPr>
          <p:cNvPr id="3655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5575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5576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5577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derivative filter responses, squared</a:t>
            </a:r>
          </a:p>
        </p:txBody>
      </p:sp>
      <p:pic>
        <p:nvPicPr>
          <p:cNvPr id="365578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9" name="Rectangle 26"/>
          <p:cNvSpPr>
            <a:spLocks noChangeArrowheads="1"/>
          </p:cNvSpPr>
          <p:nvPr/>
        </p:nvSpPr>
        <p:spPr bwMode="auto">
          <a:xfrm>
            <a:off x="4206875" y="17494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65580" name="Rectangle 27"/>
          <p:cNvSpPr>
            <a:spLocks noChangeArrowheads="1"/>
          </p:cNvSpPr>
          <p:nvPr/>
        </p:nvSpPr>
        <p:spPr bwMode="auto">
          <a:xfrm>
            <a:off x="4206875" y="430530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65581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Garamond" panose="02020404030301010803" pitchFamily="18" charset="0"/>
                        </a:rPr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Win.#9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    20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 panose="02020404030301010803" pitchFamily="18" charset="0"/>
                        </a:rPr>
                        <a:t>   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5608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…</a:t>
            </a:r>
          </a:p>
        </p:txBody>
      </p:sp>
      <p:sp>
        <p:nvSpPr>
          <p:cNvPr id="365609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cxnSp>
        <p:nvCxnSpPr>
          <p:cNvPr id="365610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5611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5612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Kristen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568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20547" y="3066733"/>
            <a:ext cx="603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(1,1)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(1,1)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…,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(1,1)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of texture responses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B8FC5B-E090-47F0-BFF7-9884EF3D2883}"/>
              </a:ext>
            </a:extLst>
          </p:cNvPr>
          <p:cNvSpPr txBox="1"/>
          <p:nvPr/>
        </p:nvSpPr>
        <p:spPr>
          <a:xfrm>
            <a:off x="920548" y="1601163"/>
            <a:ext cx="365194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To represent pixel, form a “feature vector” from the responses at that pixel.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A99625-79A5-4F7A-AF58-EACA03011760}"/>
              </a:ext>
            </a:extLst>
          </p:cNvPr>
          <p:cNvCxnSpPr>
            <a:cxnSpLocks/>
          </p:cNvCxnSpPr>
          <p:nvPr/>
        </p:nvCxnSpPr>
        <p:spPr>
          <a:xfrm flipH="1" flipV="1">
            <a:off x="2069432" y="3433011"/>
            <a:ext cx="412512" cy="558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9BB9F0-B850-4ADC-B3BE-02B318591E47}"/>
              </a:ext>
            </a:extLst>
          </p:cNvPr>
          <p:cNvCxnSpPr/>
          <p:nvPr/>
        </p:nvCxnSpPr>
        <p:spPr>
          <a:xfrm flipV="1">
            <a:off x="1637085" y="3528398"/>
            <a:ext cx="0" cy="463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EA0035-2735-4952-B0CD-BCFBC48AB1BA}"/>
              </a:ext>
            </a:extLst>
          </p:cNvPr>
          <p:cNvSpPr txBox="1"/>
          <p:nvPr/>
        </p:nvSpPr>
        <p:spPr>
          <a:xfrm>
            <a:off x="702482" y="3994801"/>
            <a:ext cx="148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Pixel location (row, column)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4076A6-36E3-412E-AE1F-7E6FFC44D6C7}"/>
              </a:ext>
            </a:extLst>
          </p:cNvPr>
          <p:cNvSpPr txBox="1"/>
          <p:nvPr/>
        </p:nvSpPr>
        <p:spPr>
          <a:xfrm>
            <a:off x="2264229" y="4009055"/>
            <a:ext cx="148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Filter ID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36A6B4-88EF-458B-9547-A2AE56AF562F}"/>
              </a:ext>
            </a:extLst>
          </p:cNvPr>
          <p:cNvSpPr txBox="1"/>
          <p:nvPr/>
        </p:nvSpPr>
        <p:spPr>
          <a:xfrm>
            <a:off x="920547" y="3662140"/>
            <a:ext cx="603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(1,2)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(1,2)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…,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(1,2)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DDFDD5-8F3C-4C1B-BB65-E52E94451E09}"/>
              </a:ext>
            </a:extLst>
          </p:cNvPr>
          <p:cNvSpPr txBox="1"/>
          <p:nvPr/>
        </p:nvSpPr>
        <p:spPr>
          <a:xfrm>
            <a:off x="920546" y="4654394"/>
            <a:ext cx="603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(W,H)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(W,H)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…,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(W,H)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216422-4921-48D8-983C-FB058A061256}"/>
              </a:ext>
            </a:extLst>
          </p:cNvPr>
          <p:cNvSpPr txBox="1"/>
          <p:nvPr/>
        </p:nvSpPr>
        <p:spPr>
          <a:xfrm>
            <a:off x="2934732" y="4219754"/>
            <a:ext cx="603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…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425E51-77A5-42E2-A098-8E1FB0A25CC4}"/>
              </a:ext>
            </a:extLst>
          </p:cNvPr>
          <p:cNvCxnSpPr>
            <a:cxnSpLocks/>
          </p:cNvCxnSpPr>
          <p:nvPr/>
        </p:nvCxnSpPr>
        <p:spPr>
          <a:xfrm>
            <a:off x="457200" y="5268686"/>
            <a:ext cx="80759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913D6E-BDDA-4052-8995-D2F897725808}"/>
              </a:ext>
            </a:extLst>
          </p:cNvPr>
          <p:cNvSpPr txBox="1"/>
          <p:nvPr/>
        </p:nvSpPr>
        <p:spPr>
          <a:xfrm>
            <a:off x="920546" y="5416466"/>
            <a:ext cx="804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[mean(r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(:)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mean(r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(:)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…, mean(r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(:)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38832B-8A5E-4832-A4FB-D476E7D1D646}"/>
              </a:ext>
            </a:extLst>
          </p:cNvPr>
          <p:cNvSpPr txBox="1"/>
          <p:nvPr/>
        </p:nvSpPr>
        <p:spPr>
          <a:xfrm>
            <a:off x="4796842" y="1611822"/>
            <a:ext cx="4042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To represent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image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compute statistics over all pixel feature vectors, e.g. their mean.</a:t>
            </a:r>
          </a:p>
        </p:txBody>
      </p:sp>
    </p:spTree>
    <p:extLst>
      <p:ext uri="{BB962C8B-B14F-4D97-AF65-F5344CB8AC3E}">
        <p14:creationId xmlns:p14="http://schemas.microsoft.com/office/powerpoint/2010/main" val="21170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4" grpId="0"/>
      <p:bldP spid="35" grpId="0"/>
      <p:bldP spid="36" grpId="0"/>
      <p:bldP spid="37" grpId="0"/>
      <p:bldP spid="38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336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You try: Can you match the texture to the response?</a:t>
            </a: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 cstate="print"/>
          <a:srcRect l="9259" t="56296" r="29630" b="25926"/>
          <a:stretch>
            <a:fillRect/>
          </a:stretch>
        </p:blipFill>
        <p:spPr bwMode="auto">
          <a:xfrm>
            <a:off x="381000" y="28956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3" cstate="print"/>
          <a:srcRect l="7407" t="14815" r="27779" b="58517"/>
          <a:stretch>
            <a:fillRect/>
          </a:stretch>
        </p:blipFill>
        <p:spPr bwMode="auto">
          <a:xfrm>
            <a:off x="381000" y="13716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28956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Box 6"/>
          <p:cNvSpPr txBox="1">
            <a:spLocks noChangeArrowheads="1"/>
          </p:cNvSpPr>
          <p:nvPr/>
        </p:nvSpPr>
        <p:spPr bwMode="auto">
          <a:xfrm>
            <a:off x="1447800" y="61833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Mean abs responses</a:t>
            </a:r>
          </a:p>
        </p:txBody>
      </p:sp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5" cstate="print"/>
          <a:srcRect l="7407" t="56296" r="29630" b="25926"/>
          <a:stretch>
            <a:fillRect/>
          </a:stretch>
        </p:blipFill>
        <p:spPr bwMode="auto">
          <a:xfrm>
            <a:off x="381000" y="41148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57200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9" name="Picture 5"/>
          <p:cNvPicPr>
            <a:picLocks noChangeAspect="1" noChangeArrowheads="1"/>
          </p:cNvPicPr>
          <p:nvPr/>
        </p:nvPicPr>
        <p:blipFill>
          <a:blip r:embed="rId7" cstate="print"/>
          <a:srcRect l="7407" t="59259" r="29630" b="20000"/>
          <a:stretch>
            <a:fillRect/>
          </a:stretch>
        </p:blipFill>
        <p:spPr bwMode="auto">
          <a:xfrm>
            <a:off x="334963" y="52578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0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12192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71" name="TextBox 10"/>
          <p:cNvSpPr txBox="1">
            <a:spLocks noChangeArrowheads="1"/>
          </p:cNvSpPr>
          <p:nvPr/>
        </p:nvSpPr>
        <p:spPr bwMode="auto">
          <a:xfrm>
            <a:off x="1219200" y="10668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Filters</a:t>
            </a:r>
          </a:p>
        </p:txBody>
      </p:sp>
      <p:sp>
        <p:nvSpPr>
          <p:cNvPr id="66572" name="TextBox 11"/>
          <p:cNvSpPr txBox="1">
            <a:spLocks noChangeArrowheads="1"/>
          </p:cNvSpPr>
          <p:nvPr/>
        </p:nvSpPr>
        <p:spPr bwMode="auto">
          <a:xfrm>
            <a:off x="6248400" y="1219200"/>
            <a:ext cx="341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</a:t>
            </a:r>
          </a:p>
        </p:txBody>
      </p:sp>
      <p:sp>
        <p:nvSpPr>
          <p:cNvPr id="66573" name="TextBox 12"/>
          <p:cNvSpPr txBox="1">
            <a:spLocks noChangeArrowheads="1"/>
          </p:cNvSpPr>
          <p:nvPr/>
        </p:nvSpPr>
        <p:spPr bwMode="auto">
          <a:xfrm>
            <a:off x="6248400" y="28194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B</a:t>
            </a:r>
          </a:p>
        </p:txBody>
      </p:sp>
      <p:sp>
        <p:nvSpPr>
          <p:cNvPr id="66574" name="TextBox 13"/>
          <p:cNvSpPr txBox="1">
            <a:spLocks noChangeArrowheads="1"/>
          </p:cNvSpPr>
          <p:nvPr/>
        </p:nvSpPr>
        <p:spPr bwMode="auto">
          <a:xfrm>
            <a:off x="6248400" y="4572000"/>
            <a:ext cx="330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66575" name="TextBox 14"/>
          <p:cNvSpPr txBox="1">
            <a:spLocks noChangeArrowheads="1"/>
          </p:cNvSpPr>
          <p:nvPr/>
        </p:nvSpPr>
        <p:spPr bwMode="auto">
          <a:xfrm>
            <a:off x="76200" y="3048000"/>
            <a:ext cx="2936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66576" name="TextBox 15"/>
          <p:cNvSpPr txBox="1">
            <a:spLocks noChangeArrowheads="1"/>
          </p:cNvSpPr>
          <p:nvPr/>
        </p:nvSpPr>
        <p:spPr bwMode="auto">
          <a:xfrm>
            <a:off x="76200" y="4267200"/>
            <a:ext cx="2936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66577" name="TextBox 16"/>
          <p:cNvSpPr txBox="1">
            <a:spLocks noChangeArrowheads="1"/>
          </p:cNvSpPr>
          <p:nvPr/>
        </p:nvSpPr>
        <p:spPr bwMode="auto">
          <a:xfrm>
            <a:off x="0" y="5638800"/>
            <a:ext cx="2936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1400" y="6488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Derek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Hoiem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762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348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aramond" panose="02020404030301010803" pitchFamily="18" charset="0"/>
                <a:cs typeface="Arial" pitchFamily="34" charset="0"/>
              </a:rPr>
              <a:t>Representing texture by mean abs response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 cstate="print"/>
          <a:srcRect l="9259" t="56296" r="29630" b="25926"/>
          <a:stretch>
            <a:fillRect/>
          </a:stretch>
        </p:blipFill>
        <p:spPr bwMode="auto">
          <a:xfrm>
            <a:off x="2438400" y="32004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 cstate="print"/>
          <a:srcRect l="7407" t="14815" r="27779" b="58517"/>
          <a:stretch>
            <a:fillRect/>
          </a:stretch>
        </p:blipFill>
        <p:spPr bwMode="auto">
          <a:xfrm>
            <a:off x="2438400" y="16764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3"/>
          <p:cNvPicPr>
            <a:picLocks noChangeAspect="1" noChangeArrowheads="1"/>
          </p:cNvPicPr>
          <p:nvPr/>
        </p:nvPicPr>
        <p:blipFill>
          <a:blip r:embed="rId4" cstate="print"/>
          <a:srcRect l="7407" t="56296" r="29630" b="25926"/>
          <a:stretch>
            <a:fillRect/>
          </a:stretch>
        </p:blipFill>
        <p:spPr bwMode="auto">
          <a:xfrm>
            <a:off x="2438400" y="44196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4267200"/>
            <a:ext cx="13589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5"/>
          <p:cNvPicPr>
            <a:picLocks noChangeAspect="1" noChangeArrowheads="1"/>
          </p:cNvPicPr>
          <p:nvPr/>
        </p:nvPicPr>
        <p:blipFill>
          <a:blip r:embed="rId6" cstate="print"/>
          <a:srcRect l="7407" t="59259" r="29630" b="20000"/>
          <a:stretch>
            <a:fillRect/>
          </a:stretch>
        </p:blipFill>
        <p:spPr bwMode="auto">
          <a:xfrm>
            <a:off x="2392363" y="55626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3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55626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4" name="TextBox 12"/>
          <p:cNvSpPr txBox="1">
            <a:spLocks noChangeArrowheads="1"/>
          </p:cNvSpPr>
          <p:nvPr/>
        </p:nvSpPr>
        <p:spPr bwMode="auto">
          <a:xfrm>
            <a:off x="3657600" y="64881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Mean abs responses</a:t>
            </a:r>
          </a:p>
        </p:txBody>
      </p:sp>
      <p:sp>
        <p:nvSpPr>
          <p:cNvPr id="67595" name="TextBox 13"/>
          <p:cNvSpPr txBox="1">
            <a:spLocks noChangeArrowheads="1"/>
          </p:cNvSpPr>
          <p:nvPr/>
        </p:nvSpPr>
        <p:spPr bwMode="auto">
          <a:xfrm>
            <a:off x="3429000" y="13716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Filters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91400" y="6488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Derek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Hoiem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541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66447" y="302623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6447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447" y="228301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9619" y="302623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5874" y="311831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1483" y="5051213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49" y="1774792"/>
            <a:ext cx="209232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1396" y="4574072"/>
            <a:ext cx="5588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width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1373" y="3058648"/>
            <a:ext cx="6483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height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8424" y="4659583"/>
            <a:ext cx="59753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98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depth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1" name="Title 23"/>
          <p:cNvSpPr>
            <a:spLocks noGrp="1"/>
          </p:cNvSpPr>
          <p:nvPr>
            <p:ph type="title"/>
          </p:nvPr>
        </p:nvSpPr>
        <p:spPr>
          <a:xfrm>
            <a:off x="225099" y="199711"/>
            <a:ext cx="8693800" cy="553998"/>
          </a:xfrm>
        </p:spPr>
        <p:txBody>
          <a:bodyPr/>
          <a:lstStyle/>
          <a:p>
            <a:r>
              <a:rPr lang="en-US" sz="3600" dirty="0"/>
              <a:t>Convolutions: More detail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63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78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66447" y="302623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6447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447" y="228301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9619" y="302623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5899" y="465958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5874" y="311831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1483" y="5051213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891" y="3312680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599" y="0"/>
                </a:lnTo>
                <a:lnTo>
                  <a:pt x="131599" y="663213"/>
                </a:lnTo>
                <a:lnTo>
                  <a:pt x="0" y="663213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5892" y="3161983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9" y="0"/>
                </a:lnTo>
                <a:lnTo>
                  <a:pt x="282299" y="0"/>
                </a:lnTo>
                <a:lnTo>
                  <a:pt x="282299" y="663211"/>
                </a:lnTo>
                <a:lnTo>
                  <a:pt x="131599" y="813910"/>
                </a:lnTo>
                <a:lnTo>
                  <a:pt x="0" y="813910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45892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9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77491" y="3312680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3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93116" y="2555867"/>
            <a:ext cx="149860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4249" y="1774792"/>
            <a:ext cx="209232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0817" y="3593272"/>
            <a:ext cx="3466465" cy="837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Convolve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the filter with the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image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i.e. “slide over the image spatially,  computing dot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products”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Convolutions: More detail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14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38396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8397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8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9998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34644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4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0847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7518" y="44246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1820" y="235150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6911" y="481630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000" spc="-5" dirty="0"/>
              <a:t>Convolution</a:t>
            </a:r>
            <a:r>
              <a:rPr sz="3000" spc="-35" dirty="0"/>
              <a:t> </a:t>
            </a:r>
            <a:r>
              <a:rPr sz="3000" spc="-5" dirty="0"/>
              <a:t>Layer</a:t>
            </a:r>
            <a:endParaRPr sz="3000" dirty="0"/>
          </a:p>
        </p:txBody>
      </p:sp>
      <p:sp>
        <p:nvSpPr>
          <p:cNvPr id="17" name="object 17"/>
          <p:cNvSpPr/>
          <p:nvPr/>
        </p:nvSpPr>
        <p:spPr>
          <a:xfrm>
            <a:off x="1221872" y="27913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21872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5044" y="27913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2739" y="1714496"/>
            <a:ext cx="2092325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image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04258" y="1867498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62195" y="207211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28618" y="3742969"/>
            <a:ext cx="354965" cy="127000"/>
          </a:xfrm>
          <a:custGeom>
            <a:avLst/>
            <a:gdLst/>
            <a:ahLst/>
            <a:cxnLst/>
            <a:rect l="l" t="t" r="r" b="b"/>
            <a:pathLst>
              <a:path w="354964" h="127000">
                <a:moveTo>
                  <a:pt x="354474" y="1265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87918" y="3728145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74" y="0"/>
                </a:moveTo>
                <a:lnTo>
                  <a:pt x="0" y="274"/>
                </a:lnTo>
                <a:lnTo>
                  <a:pt x="35399" y="29624"/>
                </a:lnTo>
                <a:lnTo>
                  <a:pt x="4597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43993" y="3683073"/>
            <a:ext cx="4799965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r>
              <a:rPr kumimoji="0" sz="18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number: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208279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the result of taking a dot product between the  filter and a small 5x5x3 chunk of the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image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(i.e. 5*5*3 = 75-dimensional dot product +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bias)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112015" y="2135498"/>
            <a:ext cx="370519" cy="282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16692" y="4893067"/>
            <a:ext cx="1225637" cy="39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4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54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229" dirty="0"/>
              <a:t>Finding </a:t>
            </a:r>
            <a:r>
              <a:rPr spc="-150" dirty="0"/>
              <a:t>a</a:t>
            </a:r>
            <a:r>
              <a:rPr spc="-424" dirty="0"/>
              <a:t> </a:t>
            </a:r>
            <a:r>
              <a:rPr spc="-207" dirty="0"/>
              <a:t>Welcome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0687" y="4847178"/>
            <a:ext cx="6604187" cy="880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3135">
              <a:spcBef>
                <a:spcPts val="88"/>
              </a:spcBef>
              <a:buChar char="•"/>
              <a:tabLst>
                <a:tab pos="313221" algn="l"/>
                <a:tab pos="314342" algn="l"/>
                <a:tab pos="2697400" algn="l"/>
              </a:tabLst>
            </a:pPr>
            <a:r>
              <a:rPr sz="2824" dirty="0">
                <a:latin typeface="Garamond" panose="02020404030301010803" pitchFamily="18" charset="0"/>
                <a:cs typeface="Arial"/>
              </a:rPr>
              <a:t>Trivial solution:	Train a</a:t>
            </a:r>
            <a:r>
              <a:rPr lang="en-US" sz="2824" dirty="0">
                <a:latin typeface="Garamond" panose="02020404030301010803" pitchFamily="18" charset="0"/>
                <a:cs typeface="Arial"/>
              </a:rPr>
              <a:t> NN </a:t>
            </a:r>
            <a:r>
              <a:rPr sz="2824" dirty="0">
                <a:latin typeface="Garamond" panose="02020404030301010803" pitchFamily="18" charset="0"/>
                <a:cs typeface="Arial"/>
              </a:rPr>
              <a:t>for the entire  recording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98132" y="2678653"/>
            <a:ext cx="6870326" cy="2041712"/>
            <a:chOff x="1205483" y="3035807"/>
            <a:chExt cx="7786370" cy="2313940"/>
          </a:xfrm>
        </p:grpSpPr>
        <p:sp>
          <p:nvSpPr>
            <p:cNvPr id="5" name="object 5"/>
            <p:cNvSpPr/>
            <p:nvPr/>
          </p:nvSpPr>
          <p:spPr>
            <a:xfrm>
              <a:off x="1219199" y="3733799"/>
              <a:ext cx="7772400" cy="16154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73935" y="3099815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6021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5" h="253364">
                  <a:moveTo>
                    <a:pt x="141732" y="252984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2860" y="198120"/>
                  </a:lnTo>
                  <a:lnTo>
                    <a:pt x="3048" y="152400"/>
                  </a:lnTo>
                  <a:lnTo>
                    <a:pt x="0" y="126492"/>
                  </a:lnTo>
                  <a:lnTo>
                    <a:pt x="3048" y="102108"/>
                  </a:lnTo>
                  <a:lnTo>
                    <a:pt x="21336" y="56388"/>
                  </a:lnTo>
                  <a:lnTo>
                    <a:pt x="56388" y="21336"/>
                  </a:lnTo>
                  <a:lnTo>
                    <a:pt x="100584" y="1524"/>
                  </a:lnTo>
                  <a:lnTo>
                    <a:pt x="114300" y="0"/>
                  </a:lnTo>
                  <a:lnTo>
                    <a:pt x="140208" y="0"/>
                  </a:lnTo>
                  <a:lnTo>
                    <a:pt x="187452" y="13716"/>
                  </a:lnTo>
                  <a:lnTo>
                    <a:pt x="198120" y="21336"/>
                  </a:lnTo>
                  <a:lnTo>
                    <a:pt x="202692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8204" y="25908"/>
                  </a:lnTo>
                  <a:lnTo>
                    <a:pt x="71628" y="41148"/>
                  </a:lnTo>
                  <a:lnTo>
                    <a:pt x="44196" y="6858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42672" y="182880"/>
                  </a:lnTo>
                  <a:lnTo>
                    <a:pt x="70104" y="210312"/>
                  </a:lnTo>
                  <a:lnTo>
                    <a:pt x="79248" y="214884"/>
                  </a:lnTo>
                  <a:lnTo>
                    <a:pt x="86868" y="219456"/>
                  </a:lnTo>
                  <a:lnTo>
                    <a:pt x="97536" y="222504"/>
                  </a:lnTo>
                  <a:lnTo>
                    <a:pt x="106680" y="225552"/>
                  </a:lnTo>
                  <a:lnTo>
                    <a:pt x="115824" y="227076"/>
                  </a:lnTo>
                  <a:lnTo>
                    <a:pt x="126492" y="228600"/>
                  </a:lnTo>
                  <a:lnTo>
                    <a:pt x="203301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41732" y="252984"/>
                  </a:lnTo>
                  <a:close/>
                </a:path>
                <a:path w="254635" h="253364">
                  <a:moveTo>
                    <a:pt x="203301" y="228600"/>
                  </a:moveTo>
                  <a:lnTo>
                    <a:pt x="126492" y="228600"/>
                  </a:lnTo>
                  <a:lnTo>
                    <a:pt x="147828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4404" y="210312"/>
                  </a:lnTo>
                  <a:lnTo>
                    <a:pt x="192024" y="205740"/>
                  </a:lnTo>
                  <a:lnTo>
                    <a:pt x="220980" y="166116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27076" y="106680"/>
                  </a:lnTo>
                  <a:lnTo>
                    <a:pt x="225552" y="96012"/>
                  </a:lnTo>
                  <a:lnTo>
                    <a:pt x="220980" y="86868"/>
                  </a:lnTo>
                  <a:lnTo>
                    <a:pt x="217932" y="77724"/>
                  </a:lnTo>
                  <a:lnTo>
                    <a:pt x="199644" y="54864"/>
                  </a:lnTo>
                  <a:lnTo>
                    <a:pt x="176784" y="36576"/>
                  </a:lnTo>
                  <a:lnTo>
                    <a:pt x="167640" y="33528"/>
                  </a:lnTo>
                  <a:lnTo>
                    <a:pt x="158496" y="28956"/>
                  </a:lnTo>
                  <a:lnTo>
                    <a:pt x="149352" y="27432"/>
                  </a:lnTo>
                  <a:lnTo>
                    <a:pt x="128016" y="24384"/>
                  </a:lnTo>
                  <a:lnTo>
                    <a:pt x="202692" y="24384"/>
                  </a:lnTo>
                  <a:lnTo>
                    <a:pt x="233172" y="54864"/>
                  </a:lnTo>
                  <a:lnTo>
                    <a:pt x="254508" y="112776"/>
                  </a:lnTo>
                  <a:lnTo>
                    <a:pt x="254508" y="138684"/>
                  </a:lnTo>
                  <a:lnTo>
                    <a:pt x="245364" y="175260"/>
                  </a:lnTo>
                  <a:lnTo>
                    <a:pt x="233172" y="196596"/>
                  </a:lnTo>
                  <a:lnTo>
                    <a:pt x="225552" y="207264"/>
                  </a:lnTo>
                  <a:lnTo>
                    <a:pt x="217932" y="216408"/>
                  </a:lnTo>
                  <a:lnTo>
                    <a:pt x="203301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205483" y="3328415"/>
              <a:ext cx="683260" cy="411480"/>
            </a:xfrm>
            <a:custGeom>
              <a:avLst/>
              <a:gdLst/>
              <a:ahLst/>
              <a:cxnLst/>
              <a:rect l="l" t="t" r="r" b="b"/>
              <a:pathLst>
                <a:path w="683260" h="411479">
                  <a:moveTo>
                    <a:pt x="614165" y="33810"/>
                  </a:moveTo>
                  <a:lnTo>
                    <a:pt x="597408" y="6096"/>
                  </a:lnTo>
                  <a:lnTo>
                    <a:pt x="682752" y="0"/>
                  </a:lnTo>
                  <a:lnTo>
                    <a:pt x="665242" y="27432"/>
                  </a:lnTo>
                  <a:lnTo>
                    <a:pt x="624840" y="27432"/>
                  </a:lnTo>
                  <a:lnTo>
                    <a:pt x="614165" y="33810"/>
                  </a:lnTo>
                  <a:close/>
                </a:path>
                <a:path w="683260" h="411479">
                  <a:moveTo>
                    <a:pt x="620522" y="44323"/>
                  </a:moveTo>
                  <a:lnTo>
                    <a:pt x="614165" y="33810"/>
                  </a:lnTo>
                  <a:lnTo>
                    <a:pt x="624840" y="27432"/>
                  </a:lnTo>
                  <a:lnTo>
                    <a:pt x="630936" y="38100"/>
                  </a:lnTo>
                  <a:lnTo>
                    <a:pt x="620522" y="44323"/>
                  </a:lnTo>
                  <a:close/>
                </a:path>
                <a:path w="683260" h="411479">
                  <a:moveTo>
                    <a:pt x="637032" y="71628"/>
                  </a:moveTo>
                  <a:lnTo>
                    <a:pt x="620522" y="44323"/>
                  </a:lnTo>
                  <a:lnTo>
                    <a:pt x="630936" y="38100"/>
                  </a:lnTo>
                  <a:lnTo>
                    <a:pt x="624840" y="27432"/>
                  </a:lnTo>
                  <a:lnTo>
                    <a:pt x="665242" y="27432"/>
                  </a:lnTo>
                  <a:lnTo>
                    <a:pt x="637032" y="71628"/>
                  </a:lnTo>
                  <a:close/>
                </a:path>
                <a:path w="683260" h="411479">
                  <a:moveTo>
                    <a:pt x="6096" y="411480"/>
                  </a:moveTo>
                  <a:lnTo>
                    <a:pt x="0" y="400812"/>
                  </a:lnTo>
                  <a:lnTo>
                    <a:pt x="614165" y="33810"/>
                  </a:lnTo>
                  <a:lnTo>
                    <a:pt x="620522" y="44323"/>
                  </a:lnTo>
                  <a:lnTo>
                    <a:pt x="6096" y="411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154936" y="3099815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14121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5" h="253364">
                  <a:moveTo>
                    <a:pt x="141732" y="252984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2860" y="198120"/>
                  </a:lnTo>
                  <a:lnTo>
                    <a:pt x="3048" y="152400"/>
                  </a:lnTo>
                  <a:lnTo>
                    <a:pt x="0" y="126492"/>
                  </a:lnTo>
                  <a:lnTo>
                    <a:pt x="3048" y="102108"/>
                  </a:lnTo>
                  <a:lnTo>
                    <a:pt x="21336" y="56388"/>
                  </a:lnTo>
                  <a:lnTo>
                    <a:pt x="56388" y="21336"/>
                  </a:lnTo>
                  <a:lnTo>
                    <a:pt x="100584" y="1524"/>
                  </a:lnTo>
                  <a:lnTo>
                    <a:pt x="114300" y="0"/>
                  </a:lnTo>
                  <a:lnTo>
                    <a:pt x="140208" y="0"/>
                  </a:lnTo>
                  <a:lnTo>
                    <a:pt x="187452" y="13716"/>
                  </a:lnTo>
                  <a:lnTo>
                    <a:pt x="198120" y="21336"/>
                  </a:lnTo>
                  <a:lnTo>
                    <a:pt x="202692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8204" y="25908"/>
                  </a:lnTo>
                  <a:lnTo>
                    <a:pt x="71628" y="41148"/>
                  </a:lnTo>
                  <a:lnTo>
                    <a:pt x="44196" y="6858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42672" y="182880"/>
                  </a:lnTo>
                  <a:lnTo>
                    <a:pt x="70104" y="210312"/>
                  </a:lnTo>
                  <a:lnTo>
                    <a:pt x="79248" y="214884"/>
                  </a:lnTo>
                  <a:lnTo>
                    <a:pt x="86868" y="219456"/>
                  </a:lnTo>
                  <a:lnTo>
                    <a:pt x="97536" y="222504"/>
                  </a:lnTo>
                  <a:lnTo>
                    <a:pt x="106680" y="225552"/>
                  </a:lnTo>
                  <a:lnTo>
                    <a:pt x="115824" y="227076"/>
                  </a:lnTo>
                  <a:lnTo>
                    <a:pt x="126492" y="228600"/>
                  </a:lnTo>
                  <a:lnTo>
                    <a:pt x="203301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41732" y="252984"/>
                  </a:lnTo>
                  <a:close/>
                </a:path>
                <a:path w="254635" h="253364">
                  <a:moveTo>
                    <a:pt x="203301" y="228600"/>
                  </a:moveTo>
                  <a:lnTo>
                    <a:pt x="126492" y="228600"/>
                  </a:lnTo>
                  <a:lnTo>
                    <a:pt x="147828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4404" y="210312"/>
                  </a:lnTo>
                  <a:lnTo>
                    <a:pt x="192024" y="205740"/>
                  </a:lnTo>
                  <a:lnTo>
                    <a:pt x="220980" y="166116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27076" y="106680"/>
                  </a:lnTo>
                  <a:lnTo>
                    <a:pt x="225552" y="96012"/>
                  </a:lnTo>
                  <a:lnTo>
                    <a:pt x="220980" y="86868"/>
                  </a:lnTo>
                  <a:lnTo>
                    <a:pt x="217932" y="77724"/>
                  </a:lnTo>
                  <a:lnTo>
                    <a:pt x="199644" y="54864"/>
                  </a:lnTo>
                  <a:lnTo>
                    <a:pt x="176784" y="36576"/>
                  </a:lnTo>
                  <a:lnTo>
                    <a:pt x="167640" y="33528"/>
                  </a:lnTo>
                  <a:lnTo>
                    <a:pt x="158496" y="28956"/>
                  </a:lnTo>
                  <a:lnTo>
                    <a:pt x="149352" y="27432"/>
                  </a:lnTo>
                  <a:lnTo>
                    <a:pt x="128016" y="24384"/>
                  </a:lnTo>
                  <a:lnTo>
                    <a:pt x="202692" y="24384"/>
                  </a:lnTo>
                  <a:lnTo>
                    <a:pt x="233172" y="54864"/>
                  </a:lnTo>
                  <a:lnTo>
                    <a:pt x="254508" y="112776"/>
                  </a:lnTo>
                  <a:lnTo>
                    <a:pt x="254508" y="138684"/>
                  </a:lnTo>
                  <a:lnTo>
                    <a:pt x="245364" y="175260"/>
                  </a:lnTo>
                  <a:lnTo>
                    <a:pt x="233172" y="196596"/>
                  </a:lnTo>
                  <a:lnTo>
                    <a:pt x="225552" y="207264"/>
                  </a:lnTo>
                  <a:lnTo>
                    <a:pt x="217932" y="216408"/>
                  </a:lnTo>
                  <a:lnTo>
                    <a:pt x="203301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535936" y="3099815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52221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5" h="253364">
                  <a:moveTo>
                    <a:pt x="141732" y="252984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2860" y="198120"/>
                  </a:lnTo>
                  <a:lnTo>
                    <a:pt x="3048" y="152400"/>
                  </a:lnTo>
                  <a:lnTo>
                    <a:pt x="0" y="126492"/>
                  </a:lnTo>
                  <a:lnTo>
                    <a:pt x="3048" y="102108"/>
                  </a:lnTo>
                  <a:lnTo>
                    <a:pt x="21336" y="56388"/>
                  </a:lnTo>
                  <a:lnTo>
                    <a:pt x="56388" y="21336"/>
                  </a:lnTo>
                  <a:lnTo>
                    <a:pt x="100584" y="1524"/>
                  </a:lnTo>
                  <a:lnTo>
                    <a:pt x="114300" y="0"/>
                  </a:lnTo>
                  <a:lnTo>
                    <a:pt x="140208" y="0"/>
                  </a:lnTo>
                  <a:lnTo>
                    <a:pt x="187452" y="13716"/>
                  </a:lnTo>
                  <a:lnTo>
                    <a:pt x="198120" y="21336"/>
                  </a:lnTo>
                  <a:lnTo>
                    <a:pt x="202692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8204" y="25908"/>
                  </a:lnTo>
                  <a:lnTo>
                    <a:pt x="71628" y="41148"/>
                  </a:lnTo>
                  <a:lnTo>
                    <a:pt x="44196" y="6858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42672" y="182880"/>
                  </a:lnTo>
                  <a:lnTo>
                    <a:pt x="70104" y="210312"/>
                  </a:lnTo>
                  <a:lnTo>
                    <a:pt x="79248" y="214884"/>
                  </a:lnTo>
                  <a:lnTo>
                    <a:pt x="86868" y="219456"/>
                  </a:lnTo>
                  <a:lnTo>
                    <a:pt x="97536" y="222504"/>
                  </a:lnTo>
                  <a:lnTo>
                    <a:pt x="106680" y="225552"/>
                  </a:lnTo>
                  <a:lnTo>
                    <a:pt x="115824" y="227076"/>
                  </a:lnTo>
                  <a:lnTo>
                    <a:pt x="126492" y="228600"/>
                  </a:lnTo>
                  <a:lnTo>
                    <a:pt x="203301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41732" y="252984"/>
                  </a:lnTo>
                  <a:close/>
                </a:path>
                <a:path w="254635" h="253364">
                  <a:moveTo>
                    <a:pt x="203301" y="228600"/>
                  </a:moveTo>
                  <a:lnTo>
                    <a:pt x="126492" y="228600"/>
                  </a:lnTo>
                  <a:lnTo>
                    <a:pt x="147828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4404" y="210312"/>
                  </a:lnTo>
                  <a:lnTo>
                    <a:pt x="192024" y="205740"/>
                  </a:lnTo>
                  <a:lnTo>
                    <a:pt x="220980" y="166116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27076" y="106680"/>
                  </a:lnTo>
                  <a:lnTo>
                    <a:pt x="225552" y="96012"/>
                  </a:lnTo>
                  <a:lnTo>
                    <a:pt x="220980" y="86868"/>
                  </a:lnTo>
                  <a:lnTo>
                    <a:pt x="217932" y="77724"/>
                  </a:lnTo>
                  <a:lnTo>
                    <a:pt x="199644" y="54864"/>
                  </a:lnTo>
                  <a:lnTo>
                    <a:pt x="176784" y="36576"/>
                  </a:lnTo>
                  <a:lnTo>
                    <a:pt x="167640" y="33528"/>
                  </a:lnTo>
                  <a:lnTo>
                    <a:pt x="158496" y="28956"/>
                  </a:lnTo>
                  <a:lnTo>
                    <a:pt x="149352" y="27432"/>
                  </a:lnTo>
                  <a:lnTo>
                    <a:pt x="128016" y="24384"/>
                  </a:lnTo>
                  <a:lnTo>
                    <a:pt x="202692" y="24384"/>
                  </a:lnTo>
                  <a:lnTo>
                    <a:pt x="233172" y="54864"/>
                  </a:lnTo>
                  <a:lnTo>
                    <a:pt x="254508" y="112776"/>
                  </a:lnTo>
                  <a:lnTo>
                    <a:pt x="254508" y="138684"/>
                  </a:lnTo>
                  <a:lnTo>
                    <a:pt x="245364" y="175260"/>
                  </a:lnTo>
                  <a:lnTo>
                    <a:pt x="233172" y="196596"/>
                  </a:lnTo>
                  <a:lnTo>
                    <a:pt x="225552" y="207264"/>
                  </a:lnTo>
                  <a:lnTo>
                    <a:pt x="217932" y="216408"/>
                  </a:lnTo>
                  <a:lnTo>
                    <a:pt x="203301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916935" y="3099815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90321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5" h="253364">
                  <a:moveTo>
                    <a:pt x="141732" y="252984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2860" y="198120"/>
                  </a:lnTo>
                  <a:lnTo>
                    <a:pt x="3048" y="152400"/>
                  </a:lnTo>
                  <a:lnTo>
                    <a:pt x="0" y="126492"/>
                  </a:lnTo>
                  <a:lnTo>
                    <a:pt x="3048" y="102108"/>
                  </a:lnTo>
                  <a:lnTo>
                    <a:pt x="21336" y="56388"/>
                  </a:lnTo>
                  <a:lnTo>
                    <a:pt x="56388" y="21336"/>
                  </a:lnTo>
                  <a:lnTo>
                    <a:pt x="100584" y="1524"/>
                  </a:lnTo>
                  <a:lnTo>
                    <a:pt x="114300" y="0"/>
                  </a:lnTo>
                  <a:lnTo>
                    <a:pt x="140208" y="0"/>
                  </a:lnTo>
                  <a:lnTo>
                    <a:pt x="187452" y="13716"/>
                  </a:lnTo>
                  <a:lnTo>
                    <a:pt x="198120" y="21336"/>
                  </a:lnTo>
                  <a:lnTo>
                    <a:pt x="202692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8204" y="25908"/>
                  </a:lnTo>
                  <a:lnTo>
                    <a:pt x="71628" y="41148"/>
                  </a:lnTo>
                  <a:lnTo>
                    <a:pt x="44196" y="6858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42672" y="182880"/>
                  </a:lnTo>
                  <a:lnTo>
                    <a:pt x="70104" y="210312"/>
                  </a:lnTo>
                  <a:lnTo>
                    <a:pt x="79248" y="214884"/>
                  </a:lnTo>
                  <a:lnTo>
                    <a:pt x="86868" y="219456"/>
                  </a:lnTo>
                  <a:lnTo>
                    <a:pt x="97536" y="222504"/>
                  </a:lnTo>
                  <a:lnTo>
                    <a:pt x="106680" y="225552"/>
                  </a:lnTo>
                  <a:lnTo>
                    <a:pt x="115824" y="227076"/>
                  </a:lnTo>
                  <a:lnTo>
                    <a:pt x="126492" y="228600"/>
                  </a:lnTo>
                  <a:lnTo>
                    <a:pt x="203301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41732" y="252984"/>
                  </a:lnTo>
                  <a:close/>
                </a:path>
                <a:path w="254635" h="253364">
                  <a:moveTo>
                    <a:pt x="203301" y="228600"/>
                  </a:moveTo>
                  <a:lnTo>
                    <a:pt x="126492" y="228600"/>
                  </a:lnTo>
                  <a:lnTo>
                    <a:pt x="147828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4404" y="210312"/>
                  </a:lnTo>
                  <a:lnTo>
                    <a:pt x="192024" y="205740"/>
                  </a:lnTo>
                  <a:lnTo>
                    <a:pt x="220980" y="166116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27076" y="106680"/>
                  </a:lnTo>
                  <a:lnTo>
                    <a:pt x="225552" y="96012"/>
                  </a:lnTo>
                  <a:lnTo>
                    <a:pt x="220980" y="86868"/>
                  </a:lnTo>
                  <a:lnTo>
                    <a:pt x="217932" y="77724"/>
                  </a:lnTo>
                  <a:lnTo>
                    <a:pt x="199644" y="54864"/>
                  </a:lnTo>
                  <a:lnTo>
                    <a:pt x="176784" y="36576"/>
                  </a:lnTo>
                  <a:lnTo>
                    <a:pt x="167640" y="33528"/>
                  </a:lnTo>
                  <a:lnTo>
                    <a:pt x="158496" y="28956"/>
                  </a:lnTo>
                  <a:lnTo>
                    <a:pt x="149352" y="27432"/>
                  </a:lnTo>
                  <a:lnTo>
                    <a:pt x="128016" y="24384"/>
                  </a:lnTo>
                  <a:lnTo>
                    <a:pt x="202692" y="24384"/>
                  </a:lnTo>
                  <a:lnTo>
                    <a:pt x="233172" y="54864"/>
                  </a:lnTo>
                  <a:lnTo>
                    <a:pt x="254508" y="112776"/>
                  </a:lnTo>
                  <a:lnTo>
                    <a:pt x="254508" y="138684"/>
                  </a:lnTo>
                  <a:lnTo>
                    <a:pt x="245364" y="175260"/>
                  </a:lnTo>
                  <a:lnTo>
                    <a:pt x="233172" y="196596"/>
                  </a:lnTo>
                  <a:lnTo>
                    <a:pt x="225552" y="207264"/>
                  </a:lnTo>
                  <a:lnTo>
                    <a:pt x="217932" y="216408"/>
                  </a:lnTo>
                  <a:lnTo>
                    <a:pt x="203301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152131" y="3099815"/>
              <a:ext cx="228600" cy="228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13993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4" h="253364">
                  <a:moveTo>
                    <a:pt x="140208" y="252984"/>
                  </a:moveTo>
                  <a:lnTo>
                    <a:pt x="114300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1336" y="198120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3048" y="102108"/>
                  </a:lnTo>
                  <a:lnTo>
                    <a:pt x="6096" y="88392"/>
                  </a:lnTo>
                  <a:lnTo>
                    <a:pt x="28956" y="45720"/>
                  </a:lnTo>
                  <a:lnTo>
                    <a:pt x="76200" y="9144"/>
                  </a:lnTo>
                  <a:lnTo>
                    <a:pt x="112776" y="0"/>
                  </a:lnTo>
                  <a:lnTo>
                    <a:pt x="138684" y="0"/>
                  </a:lnTo>
                  <a:lnTo>
                    <a:pt x="152400" y="1524"/>
                  </a:lnTo>
                  <a:lnTo>
                    <a:pt x="164592" y="4572"/>
                  </a:lnTo>
                  <a:lnTo>
                    <a:pt x="175260" y="9144"/>
                  </a:lnTo>
                  <a:lnTo>
                    <a:pt x="187452" y="13716"/>
                  </a:lnTo>
                  <a:lnTo>
                    <a:pt x="196596" y="21336"/>
                  </a:lnTo>
                  <a:lnTo>
                    <a:pt x="201930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6680" y="25908"/>
                  </a:lnTo>
                  <a:lnTo>
                    <a:pt x="88392" y="32004"/>
                  </a:lnTo>
                  <a:lnTo>
                    <a:pt x="48768" y="6096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27432" y="146304"/>
                  </a:lnTo>
                  <a:lnTo>
                    <a:pt x="28956" y="155448"/>
                  </a:lnTo>
                  <a:lnTo>
                    <a:pt x="33528" y="164592"/>
                  </a:lnTo>
                  <a:lnTo>
                    <a:pt x="36576" y="173736"/>
                  </a:lnTo>
                  <a:lnTo>
                    <a:pt x="70104" y="210312"/>
                  </a:lnTo>
                  <a:lnTo>
                    <a:pt x="105156" y="225552"/>
                  </a:lnTo>
                  <a:lnTo>
                    <a:pt x="126492" y="228600"/>
                  </a:lnTo>
                  <a:lnTo>
                    <a:pt x="201777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40208" y="252984"/>
                  </a:lnTo>
                  <a:close/>
                </a:path>
                <a:path w="254634" h="253364">
                  <a:moveTo>
                    <a:pt x="201777" y="228600"/>
                  </a:moveTo>
                  <a:lnTo>
                    <a:pt x="126492" y="228600"/>
                  </a:lnTo>
                  <a:lnTo>
                    <a:pt x="137160" y="227076"/>
                  </a:lnTo>
                  <a:lnTo>
                    <a:pt x="146304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2880" y="210312"/>
                  </a:lnTo>
                  <a:lnTo>
                    <a:pt x="190500" y="205740"/>
                  </a:lnTo>
                  <a:lnTo>
                    <a:pt x="216408" y="175260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16408" y="77724"/>
                  </a:lnTo>
                  <a:lnTo>
                    <a:pt x="184404" y="42672"/>
                  </a:lnTo>
                  <a:lnTo>
                    <a:pt x="167640" y="33528"/>
                  </a:lnTo>
                  <a:lnTo>
                    <a:pt x="156972" y="28956"/>
                  </a:lnTo>
                  <a:lnTo>
                    <a:pt x="138684" y="25908"/>
                  </a:lnTo>
                  <a:lnTo>
                    <a:pt x="128016" y="24384"/>
                  </a:lnTo>
                  <a:lnTo>
                    <a:pt x="201930" y="24384"/>
                  </a:lnTo>
                  <a:lnTo>
                    <a:pt x="231648" y="54864"/>
                  </a:lnTo>
                  <a:lnTo>
                    <a:pt x="251460" y="100584"/>
                  </a:lnTo>
                  <a:lnTo>
                    <a:pt x="254508" y="124968"/>
                  </a:lnTo>
                  <a:lnTo>
                    <a:pt x="252984" y="138684"/>
                  </a:lnTo>
                  <a:lnTo>
                    <a:pt x="239268" y="185928"/>
                  </a:lnTo>
                  <a:lnTo>
                    <a:pt x="207264" y="224028"/>
                  </a:lnTo>
                  <a:lnTo>
                    <a:pt x="201777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533131" y="3099815"/>
              <a:ext cx="228600" cy="228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520939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4" h="253364">
                  <a:moveTo>
                    <a:pt x="140208" y="252984"/>
                  </a:moveTo>
                  <a:lnTo>
                    <a:pt x="114300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1336" y="198120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3048" y="102108"/>
                  </a:lnTo>
                  <a:lnTo>
                    <a:pt x="6096" y="88392"/>
                  </a:lnTo>
                  <a:lnTo>
                    <a:pt x="28956" y="45720"/>
                  </a:lnTo>
                  <a:lnTo>
                    <a:pt x="76200" y="9144"/>
                  </a:lnTo>
                  <a:lnTo>
                    <a:pt x="112776" y="0"/>
                  </a:lnTo>
                  <a:lnTo>
                    <a:pt x="138684" y="0"/>
                  </a:lnTo>
                  <a:lnTo>
                    <a:pt x="152400" y="1524"/>
                  </a:lnTo>
                  <a:lnTo>
                    <a:pt x="164592" y="4572"/>
                  </a:lnTo>
                  <a:lnTo>
                    <a:pt x="175260" y="9144"/>
                  </a:lnTo>
                  <a:lnTo>
                    <a:pt x="187452" y="13716"/>
                  </a:lnTo>
                  <a:lnTo>
                    <a:pt x="196596" y="21336"/>
                  </a:lnTo>
                  <a:lnTo>
                    <a:pt x="201930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6680" y="25908"/>
                  </a:lnTo>
                  <a:lnTo>
                    <a:pt x="88392" y="32004"/>
                  </a:lnTo>
                  <a:lnTo>
                    <a:pt x="48768" y="6096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27432" y="146304"/>
                  </a:lnTo>
                  <a:lnTo>
                    <a:pt x="28956" y="155448"/>
                  </a:lnTo>
                  <a:lnTo>
                    <a:pt x="33528" y="164592"/>
                  </a:lnTo>
                  <a:lnTo>
                    <a:pt x="36576" y="173736"/>
                  </a:lnTo>
                  <a:lnTo>
                    <a:pt x="70104" y="210312"/>
                  </a:lnTo>
                  <a:lnTo>
                    <a:pt x="105156" y="225552"/>
                  </a:lnTo>
                  <a:lnTo>
                    <a:pt x="126492" y="228600"/>
                  </a:lnTo>
                  <a:lnTo>
                    <a:pt x="201777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40208" y="252984"/>
                  </a:lnTo>
                  <a:close/>
                </a:path>
                <a:path w="254634" h="253364">
                  <a:moveTo>
                    <a:pt x="201777" y="228600"/>
                  </a:moveTo>
                  <a:lnTo>
                    <a:pt x="126492" y="228600"/>
                  </a:lnTo>
                  <a:lnTo>
                    <a:pt x="137160" y="227076"/>
                  </a:lnTo>
                  <a:lnTo>
                    <a:pt x="146304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2880" y="210312"/>
                  </a:lnTo>
                  <a:lnTo>
                    <a:pt x="190500" y="205740"/>
                  </a:lnTo>
                  <a:lnTo>
                    <a:pt x="216408" y="175260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16408" y="77724"/>
                  </a:lnTo>
                  <a:lnTo>
                    <a:pt x="184404" y="42672"/>
                  </a:lnTo>
                  <a:lnTo>
                    <a:pt x="167640" y="33528"/>
                  </a:lnTo>
                  <a:lnTo>
                    <a:pt x="156972" y="28956"/>
                  </a:lnTo>
                  <a:lnTo>
                    <a:pt x="138684" y="25908"/>
                  </a:lnTo>
                  <a:lnTo>
                    <a:pt x="128016" y="24384"/>
                  </a:lnTo>
                  <a:lnTo>
                    <a:pt x="201930" y="24384"/>
                  </a:lnTo>
                  <a:lnTo>
                    <a:pt x="231648" y="54864"/>
                  </a:lnTo>
                  <a:lnTo>
                    <a:pt x="251460" y="100584"/>
                  </a:lnTo>
                  <a:lnTo>
                    <a:pt x="254508" y="124968"/>
                  </a:lnTo>
                  <a:lnTo>
                    <a:pt x="252984" y="138684"/>
                  </a:lnTo>
                  <a:lnTo>
                    <a:pt x="239268" y="185928"/>
                  </a:lnTo>
                  <a:lnTo>
                    <a:pt x="207264" y="224028"/>
                  </a:lnTo>
                  <a:lnTo>
                    <a:pt x="201777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914131" y="3099815"/>
              <a:ext cx="228600" cy="228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901940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4" h="253364">
                  <a:moveTo>
                    <a:pt x="140208" y="252984"/>
                  </a:moveTo>
                  <a:lnTo>
                    <a:pt x="114300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1336" y="198120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3048" y="102108"/>
                  </a:lnTo>
                  <a:lnTo>
                    <a:pt x="6096" y="88392"/>
                  </a:lnTo>
                  <a:lnTo>
                    <a:pt x="28956" y="45720"/>
                  </a:lnTo>
                  <a:lnTo>
                    <a:pt x="76200" y="9144"/>
                  </a:lnTo>
                  <a:lnTo>
                    <a:pt x="112776" y="0"/>
                  </a:lnTo>
                  <a:lnTo>
                    <a:pt x="138684" y="0"/>
                  </a:lnTo>
                  <a:lnTo>
                    <a:pt x="152400" y="1524"/>
                  </a:lnTo>
                  <a:lnTo>
                    <a:pt x="164592" y="4572"/>
                  </a:lnTo>
                  <a:lnTo>
                    <a:pt x="175260" y="9144"/>
                  </a:lnTo>
                  <a:lnTo>
                    <a:pt x="187452" y="13716"/>
                  </a:lnTo>
                  <a:lnTo>
                    <a:pt x="196596" y="21336"/>
                  </a:lnTo>
                  <a:lnTo>
                    <a:pt x="201930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6680" y="25908"/>
                  </a:lnTo>
                  <a:lnTo>
                    <a:pt x="88392" y="32004"/>
                  </a:lnTo>
                  <a:lnTo>
                    <a:pt x="48768" y="6096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27432" y="146304"/>
                  </a:lnTo>
                  <a:lnTo>
                    <a:pt x="28956" y="155448"/>
                  </a:lnTo>
                  <a:lnTo>
                    <a:pt x="33528" y="164592"/>
                  </a:lnTo>
                  <a:lnTo>
                    <a:pt x="36576" y="173736"/>
                  </a:lnTo>
                  <a:lnTo>
                    <a:pt x="70104" y="210312"/>
                  </a:lnTo>
                  <a:lnTo>
                    <a:pt x="105156" y="225552"/>
                  </a:lnTo>
                  <a:lnTo>
                    <a:pt x="126492" y="228600"/>
                  </a:lnTo>
                  <a:lnTo>
                    <a:pt x="201777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40208" y="252984"/>
                  </a:lnTo>
                  <a:close/>
                </a:path>
                <a:path w="254634" h="253364">
                  <a:moveTo>
                    <a:pt x="201777" y="228600"/>
                  </a:moveTo>
                  <a:lnTo>
                    <a:pt x="126492" y="228600"/>
                  </a:lnTo>
                  <a:lnTo>
                    <a:pt x="137160" y="227076"/>
                  </a:lnTo>
                  <a:lnTo>
                    <a:pt x="146304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2880" y="210312"/>
                  </a:lnTo>
                  <a:lnTo>
                    <a:pt x="190500" y="205740"/>
                  </a:lnTo>
                  <a:lnTo>
                    <a:pt x="216408" y="175260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16408" y="77724"/>
                  </a:lnTo>
                  <a:lnTo>
                    <a:pt x="184404" y="42672"/>
                  </a:lnTo>
                  <a:lnTo>
                    <a:pt x="167640" y="33528"/>
                  </a:lnTo>
                  <a:lnTo>
                    <a:pt x="156972" y="28956"/>
                  </a:lnTo>
                  <a:lnTo>
                    <a:pt x="138684" y="25908"/>
                  </a:lnTo>
                  <a:lnTo>
                    <a:pt x="128016" y="24384"/>
                  </a:lnTo>
                  <a:lnTo>
                    <a:pt x="201930" y="24384"/>
                  </a:lnTo>
                  <a:lnTo>
                    <a:pt x="231648" y="54864"/>
                  </a:lnTo>
                  <a:lnTo>
                    <a:pt x="251460" y="100584"/>
                  </a:lnTo>
                  <a:lnTo>
                    <a:pt x="254508" y="124968"/>
                  </a:lnTo>
                  <a:lnTo>
                    <a:pt x="252984" y="138684"/>
                  </a:lnTo>
                  <a:lnTo>
                    <a:pt x="239268" y="185928"/>
                  </a:lnTo>
                  <a:lnTo>
                    <a:pt x="207264" y="224028"/>
                  </a:lnTo>
                  <a:lnTo>
                    <a:pt x="201777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295131" y="3099815"/>
              <a:ext cx="228600" cy="228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282940" y="3087623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4" h="253364">
                  <a:moveTo>
                    <a:pt x="140208" y="252984"/>
                  </a:moveTo>
                  <a:lnTo>
                    <a:pt x="114300" y="252984"/>
                  </a:lnTo>
                  <a:lnTo>
                    <a:pt x="102108" y="251460"/>
                  </a:lnTo>
                  <a:lnTo>
                    <a:pt x="56388" y="231648"/>
                  </a:lnTo>
                  <a:lnTo>
                    <a:pt x="21336" y="198120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3048" y="102108"/>
                  </a:lnTo>
                  <a:lnTo>
                    <a:pt x="6096" y="88392"/>
                  </a:lnTo>
                  <a:lnTo>
                    <a:pt x="28956" y="45720"/>
                  </a:lnTo>
                  <a:lnTo>
                    <a:pt x="76200" y="9144"/>
                  </a:lnTo>
                  <a:lnTo>
                    <a:pt x="112776" y="0"/>
                  </a:lnTo>
                  <a:lnTo>
                    <a:pt x="138684" y="0"/>
                  </a:lnTo>
                  <a:lnTo>
                    <a:pt x="152400" y="1524"/>
                  </a:lnTo>
                  <a:lnTo>
                    <a:pt x="164592" y="4572"/>
                  </a:lnTo>
                  <a:lnTo>
                    <a:pt x="175260" y="9144"/>
                  </a:lnTo>
                  <a:lnTo>
                    <a:pt x="187452" y="13716"/>
                  </a:lnTo>
                  <a:lnTo>
                    <a:pt x="196596" y="21336"/>
                  </a:lnTo>
                  <a:lnTo>
                    <a:pt x="201930" y="24384"/>
                  </a:lnTo>
                  <a:lnTo>
                    <a:pt x="128016" y="24384"/>
                  </a:lnTo>
                  <a:lnTo>
                    <a:pt x="117348" y="25908"/>
                  </a:lnTo>
                  <a:lnTo>
                    <a:pt x="106680" y="25908"/>
                  </a:lnTo>
                  <a:lnTo>
                    <a:pt x="88392" y="32004"/>
                  </a:lnTo>
                  <a:lnTo>
                    <a:pt x="48768" y="60960"/>
                  </a:lnTo>
                  <a:lnTo>
                    <a:pt x="27432" y="105156"/>
                  </a:lnTo>
                  <a:lnTo>
                    <a:pt x="25908" y="115824"/>
                  </a:lnTo>
                  <a:lnTo>
                    <a:pt x="25908" y="135636"/>
                  </a:lnTo>
                  <a:lnTo>
                    <a:pt x="27432" y="146304"/>
                  </a:lnTo>
                  <a:lnTo>
                    <a:pt x="28956" y="155448"/>
                  </a:lnTo>
                  <a:lnTo>
                    <a:pt x="33528" y="164592"/>
                  </a:lnTo>
                  <a:lnTo>
                    <a:pt x="36576" y="173736"/>
                  </a:lnTo>
                  <a:lnTo>
                    <a:pt x="70104" y="210312"/>
                  </a:lnTo>
                  <a:lnTo>
                    <a:pt x="105156" y="225552"/>
                  </a:lnTo>
                  <a:lnTo>
                    <a:pt x="126492" y="228600"/>
                  </a:lnTo>
                  <a:lnTo>
                    <a:pt x="201777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40208" y="252984"/>
                  </a:lnTo>
                  <a:close/>
                </a:path>
                <a:path w="254634" h="253364">
                  <a:moveTo>
                    <a:pt x="201777" y="228600"/>
                  </a:moveTo>
                  <a:lnTo>
                    <a:pt x="126492" y="228600"/>
                  </a:lnTo>
                  <a:lnTo>
                    <a:pt x="137160" y="227076"/>
                  </a:lnTo>
                  <a:lnTo>
                    <a:pt x="146304" y="225552"/>
                  </a:lnTo>
                  <a:lnTo>
                    <a:pt x="156972" y="224028"/>
                  </a:lnTo>
                  <a:lnTo>
                    <a:pt x="166116" y="220980"/>
                  </a:lnTo>
                  <a:lnTo>
                    <a:pt x="175260" y="216408"/>
                  </a:lnTo>
                  <a:lnTo>
                    <a:pt x="182880" y="210312"/>
                  </a:lnTo>
                  <a:lnTo>
                    <a:pt x="190500" y="205740"/>
                  </a:lnTo>
                  <a:lnTo>
                    <a:pt x="216408" y="175260"/>
                  </a:lnTo>
                  <a:lnTo>
                    <a:pt x="228600" y="137160"/>
                  </a:lnTo>
                  <a:lnTo>
                    <a:pt x="228600" y="115824"/>
                  </a:lnTo>
                  <a:lnTo>
                    <a:pt x="216408" y="77724"/>
                  </a:lnTo>
                  <a:lnTo>
                    <a:pt x="184404" y="42672"/>
                  </a:lnTo>
                  <a:lnTo>
                    <a:pt x="167640" y="33528"/>
                  </a:lnTo>
                  <a:lnTo>
                    <a:pt x="156972" y="28956"/>
                  </a:lnTo>
                  <a:lnTo>
                    <a:pt x="138684" y="25908"/>
                  </a:lnTo>
                  <a:lnTo>
                    <a:pt x="128016" y="24384"/>
                  </a:lnTo>
                  <a:lnTo>
                    <a:pt x="201930" y="24384"/>
                  </a:lnTo>
                  <a:lnTo>
                    <a:pt x="231648" y="54864"/>
                  </a:lnTo>
                  <a:lnTo>
                    <a:pt x="251460" y="100584"/>
                  </a:lnTo>
                  <a:lnTo>
                    <a:pt x="254508" y="124968"/>
                  </a:lnTo>
                  <a:lnTo>
                    <a:pt x="252984" y="138684"/>
                  </a:lnTo>
                  <a:lnTo>
                    <a:pt x="239268" y="185928"/>
                  </a:lnTo>
                  <a:lnTo>
                    <a:pt x="207264" y="224028"/>
                  </a:lnTo>
                  <a:lnTo>
                    <a:pt x="201777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395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776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157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538472" y="3188207"/>
              <a:ext cx="71628" cy="71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919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300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681472" y="3188207"/>
              <a:ext cx="82296" cy="8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062472" y="3188207"/>
              <a:ext cx="71628" cy="71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473951" y="3188207"/>
              <a:ext cx="82296" cy="822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854951" y="3188207"/>
              <a:ext cx="82296" cy="822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208532" y="3294887"/>
              <a:ext cx="7777480" cy="447040"/>
            </a:xfrm>
            <a:custGeom>
              <a:avLst/>
              <a:gdLst/>
              <a:ahLst/>
              <a:cxnLst/>
              <a:rect l="l" t="t" r="r" b="b"/>
              <a:pathLst>
                <a:path w="7777480" h="447039">
                  <a:moveTo>
                    <a:pt x="7193826" y="30480"/>
                  </a:moveTo>
                  <a:lnTo>
                    <a:pt x="7123176" y="0"/>
                  </a:lnTo>
                  <a:lnTo>
                    <a:pt x="7125005" y="30480"/>
                  </a:lnTo>
                  <a:lnTo>
                    <a:pt x="7136892" y="30480"/>
                  </a:lnTo>
                  <a:lnTo>
                    <a:pt x="7193826" y="30480"/>
                  </a:lnTo>
                  <a:close/>
                </a:path>
                <a:path w="7777480" h="447039">
                  <a:moveTo>
                    <a:pt x="7776972" y="434340"/>
                  </a:moveTo>
                  <a:lnTo>
                    <a:pt x="7266648" y="72186"/>
                  </a:lnTo>
                  <a:lnTo>
                    <a:pt x="7271182" y="65532"/>
                  </a:lnTo>
                  <a:lnTo>
                    <a:pt x="7284707" y="45720"/>
                  </a:lnTo>
                  <a:lnTo>
                    <a:pt x="7200887" y="33540"/>
                  </a:lnTo>
                  <a:lnTo>
                    <a:pt x="7242035" y="108204"/>
                  </a:lnTo>
                  <a:lnTo>
                    <a:pt x="7259942" y="82003"/>
                  </a:lnTo>
                  <a:lnTo>
                    <a:pt x="7750480" y="431571"/>
                  </a:lnTo>
                  <a:lnTo>
                    <a:pt x="4029456" y="218579"/>
                  </a:lnTo>
                  <a:lnTo>
                    <a:pt x="7125767" y="43395"/>
                  </a:lnTo>
                  <a:lnTo>
                    <a:pt x="7127748" y="76200"/>
                  </a:lnTo>
                  <a:lnTo>
                    <a:pt x="7200887" y="33540"/>
                  </a:lnTo>
                  <a:lnTo>
                    <a:pt x="7195375" y="31153"/>
                  </a:lnTo>
                  <a:lnTo>
                    <a:pt x="7136968" y="31153"/>
                  </a:lnTo>
                  <a:lnTo>
                    <a:pt x="7125043" y="31153"/>
                  </a:lnTo>
                  <a:lnTo>
                    <a:pt x="3915867" y="212077"/>
                  </a:lnTo>
                  <a:lnTo>
                    <a:pt x="755548" y="31165"/>
                  </a:lnTo>
                  <a:lnTo>
                    <a:pt x="755586" y="30480"/>
                  </a:lnTo>
                  <a:lnTo>
                    <a:pt x="757415" y="0"/>
                  </a:lnTo>
                  <a:lnTo>
                    <a:pt x="679691" y="33528"/>
                  </a:lnTo>
                  <a:lnTo>
                    <a:pt x="752843" y="76200"/>
                  </a:lnTo>
                  <a:lnTo>
                    <a:pt x="754811" y="43408"/>
                  </a:lnTo>
                  <a:lnTo>
                    <a:pt x="3802265" y="218478"/>
                  </a:lnTo>
                  <a:lnTo>
                    <a:pt x="0" y="432816"/>
                  </a:lnTo>
                  <a:lnTo>
                    <a:pt x="0" y="446532"/>
                  </a:lnTo>
                  <a:lnTo>
                    <a:pt x="3915854" y="225005"/>
                  </a:lnTo>
                  <a:lnTo>
                    <a:pt x="7772400" y="446532"/>
                  </a:lnTo>
                  <a:lnTo>
                    <a:pt x="7772400" y="440740"/>
                  </a:lnTo>
                  <a:lnTo>
                    <a:pt x="7776972" y="434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930139" y="3035807"/>
              <a:ext cx="80772" cy="82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311139" y="3035807"/>
              <a:ext cx="80772" cy="822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359959" y="1411942"/>
            <a:ext cx="4635313" cy="977713"/>
            <a:chOff x="2522220" y="1600200"/>
            <a:chExt cx="5253355" cy="1108075"/>
          </a:xfrm>
        </p:grpSpPr>
        <p:sp>
          <p:nvSpPr>
            <p:cNvPr id="37" name="object 37"/>
            <p:cNvSpPr/>
            <p:nvPr/>
          </p:nvSpPr>
          <p:spPr>
            <a:xfrm>
              <a:off x="2535936" y="2465832"/>
              <a:ext cx="228600" cy="228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522220" y="245363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8016" y="254508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89916" y="248412"/>
                  </a:lnTo>
                  <a:lnTo>
                    <a:pt x="79248" y="243840"/>
                  </a:lnTo>
                  <a:lnTo>
                    <a:pt x="67056" y="239268"/>
                  </a:lnTo>
                  <a:lnTo>
                    <a:pt x="56388" y="233172"/>
                  </a:lnTo>
                  <a:lnTo>
                    <a:pt x="22860" y="198120"/>
                  </a:lnTo>
                  <a:lnTo>
                    <a:pt x="3048" y="153924"/>
                  </a:lnTo>
                  <a:lnTo>
                    <a:pt x="1524" y="140208"/>
                  </a:lnTo>
                  <a:lnTo>
                    <a:pt x="0" y="128016"/>
                  </a:lnTo>
                  <a:lnTo>
                    <a:pt x="6096" y="89916"/>
                  </a:lnTo>
                  <a:lnTo>
                    <a:pt x="28956" y="47244"/>
                  </a:lnTo>
                  <a:lnTo>
                    <a:pt x="38100" y="38100"/>
                  </a:lnTo>
                  <a:lnTo>
                    <a:pt x="45720" y="28956"/>
                  </a:lnTo>
                  <a:lnTo>
                    <a:pt x="56388" y="22860"/>
                  </a:lnTo>
                  <a:lnTo>
                    <a:pt x="67056" y="15240"/>
                  </a:lnTo>
                  <a:lnTo>
                    <a:pt x="77724" y="10668"/>
                  </a:lnTo>
                  <a:lnTo>
                    <a:pt x="89916" y="6096"/>
                  </a:lnTo>
                  <a:lnTo>
                    <a:pt x="100584" y="3048"/>
                  </a:lnTo>
                  <a:lnTo>
                    <a:pt x="114300" y="1524"/>
                  </a:lnTo>
                  <a:lnTo>
                    <a:pt x="126492" y="0"/>
                  </a:lnTo>
                  <a:lnTo>
                    <a:pt x="140208" y="0"/>
                  </a:lnTo>
                  <a:lnTo>
                    <a:pt x="176784" y="9144"/>
                  </a:lnTo>
                  <a:lnTo>
                    <a:pt x="198120" y="21336"/>
                  </a:lnTo>
                  <a:lnTo>
                    <a:pt x="203606" y="25908"/>
                  </a:lnTo>
                  <a:lnTo>
                    <a:pt x="117348" y="25908"/>
                  </a:lnTo>
                  <a:lnTo>
                    <a:pt x="108204" y="27432"/>
                  </a:lnTo>
                  <a:lnTo>
                    <a:pt x="71628" y="42672"/>
                  </a:lnTo>
                  <a:lnTo>
                    <a:pt x="38100" y="77724"/>
                  </a:lnTo>
                  <a:lnTo>
                    <a:pt x="25908" y="115824"/>
                  </a:lnTo>
                  <a:lnTo>
                    <a:pt x="25908" y="137160"/>
                  </a:lnTo>
                  <a:lnTo>
                    <a:pt x="38100" y="175260"/>
                  </a:lnTo>
                  <a:lnTo>
                    <a:pt x="62484" y="205740"/>
                  </a:lnTo>
                  <a:lnTo>
                    <a:pt x="70104" y="210312"/>
                  </a:lnTo>
                  <a:lnTo>
                    <a:pt x="79248" y="216408"/>
                  </a:lnTo>
                  <a:lnTo>
                    <a:pt x="86868" y="220980"/>
                  </a:lnTo>
                  <a:lnTo>
                    <a:pt x="97536" y="224028"/>
                  </a:lnTo>
                  <a:lnTo>
                    <a:pt x="106680" y="227076"/>
                  </a:lnTo>
                  <a:lnTo>
                    <a:pt x="115824" y="228600"/>
                  </a:lnTo>
                  <a:lnTo>
                    <a:pt x="204216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66116" y="248412"/>
                  </a:lnTo>
                  <a:lnTo>
                    <a:pt x="153924" y="251460"/>
                  </a:lnTo>
                  <a:lnTo>
                    <a:pt x="141732" y="252984"/>
                  </a:lnTo>
                  <a:lnTo>
                    <a:pt x="128016" y="254508"/>
                  </a:lnTo>
                  <a:close/>
                </a:path>
                <a:path w="254635" h="254635">
                  <a:moveTo>
                    <a:pt x="204216" y="228600"/>
                  </a:moveTo>
                  <a:lnTo>
                    <a:pt x="137160" y="228600"/>
                  </a:lnTo>
                  <a:lnTo>
                    <a:pt x="147828" y="227076"/>
                  </a:lnTo>
                  <a:lnTo>
                    <a:pt x="166116" y="220980"/>
                  </a:lnTo>
                  <a:lnTo>
                    <a:pt x="199644" y="199644"/>
                  </a:lnTo>
                  <a:lnTo>
                    <a:pt x="220980" y="167640"/>
                  </a:lnTo>
                  <a:lnTo>
                    <a:pt x="228600" y="138684"/>
                  </a:lnTo>
                  <a:lnTo>
                    <a:pt x="228600" y="117348"/>
                  </a:lnTo>
                  <a:lnTo>
                    <a:pt x="227076" y="106680"/>
                  </a:lnTo>
                  <a:lnTo>
                    <a:pt x="225552" y="97536"/>
                  </a:lnTo>
                  <a:lnTo>
                    <a:pt x="220980" y="88392"/>
                  </a:lnTo>
                  <a:lnTo>
                    <a:pt x="217932" y="79248"/>
                  </a:lnTo>
                  <a:lnTo>
                    <a:pt x="192024" y="48768"/>
                  </a:lnTo>
                  <a:lnTo>
                    <a:pt x="149352" y="27432"/>
                  </a:lnTo>
                  <a:lnTo>
                    <a:pt x="138684" y="25908"/>
                  </a:lnTo>
                  <a:lnTo>
                    <a:pt x="203606" y="25908"/>
                  </a:lnTo>
                  <a:lnTo>
                    <a:pt x="233172" y="54864"/>
                  </a:lnTo>
                  <a:lnTo>
                    <a:pt x="243840" y="77724"/>
                  </a:lnTo>
                  <a:lnTo>
                    <a:pt x="248412" y="88392"/>
                  </a:lnTo>
                  <a:lnTo>
                    <a:pt x="254508" y="112776"/>
                  </a:lnTo>
                  <a:lnTo>
                    <a:pt x="254508" y="140208"/>
                  </a:lnTo>
                  <a:lnTo>
                    <a:pt x="239268" y="187452"/>
                  </a:lnTo>
                  <a:lnTo>
                    <a:pt x="208788" y="225552"/>
                  </a:lnTo>
                  <a:lnTo>
                    <a:pt x="204216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916936" y="2465832"/>
              <a:ext cx="228600" cy="228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2903220" y="245363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8016" y="254508"/>
                  </a:moveTo>
                  <a:lnTo>
                    <a:pt x="115824" y="252984"/>
                  </a:lnTo>
                  <a:lnTo>
                    <a:pt x="102108" y="251460"/>
                  </a:lnTo>
                  <a:lnTo>
                    <a:pt x="89916" y="248412"/>
                  </a:lnTo>
                  <a:lnTo>
                    <a:pt x="79248" y="243840"/>
                  </a:lnTo>
                  <a:lnTo>
                    <a:pt x="67056" y="239268"/>
                  </a:lnTo>
                  <a:lnTo>
                    <a:pt x="56388" y="233172"/>
                  </a:lnTo>
                  <a:lnTo>
                    <a:pt x="22860" y="198120"/>
                  </a:lnTo>
                  <a:lnTo>
                    <a:pt x="3048" y="153924"/>
                  </a:lnTo>
                  <a:lnTo>
                    <a:pt x="1524" y="140208"/>
                  </a:lnTo>
                  <a:lnTo>
                    <a:pt x="0" y="128016"/>
                  </a:lnTo>
                  <a:lnTo>
                    <a:pt x="6096" y="89916"/>
                  </a:lnTo>
                  <a:lnTo>
                    <a:pt x="28956" y="47244"/>
                  </a:lnTo>
                  <a:lnTo>
                    <a:pt x="38100" y="38100"/>
                  </a:lnTo>
                  <a:lnTo>
                    <a:pt x="45720" y="28956"/>
                  </a:lnTo>
                  <a:lnTo>
                    <a:pt x="56388" y="22860"/>
                  </a:lnTo>
                  <a:lnTo>
                    <a:pt x="67056" y="15240"/>
                  </a:lnTo>
                  <a:lnTo>
                    <a:pt x="77724" y="10668"/>
                  </a:lnTo>
                  <a:lnTo>
                    <a:pt x="89916" y="6096"/>
                  </a:lnTo>
                  <a:lnTo>
                    <a:pt x="100584" y="3048"/>
                  </a:lnTo>
                  <a:lnTo>
                    <a:pt x="114300" y="1524"/>
                  </a:lnTo>
                  <a:lnTo>
                    <a:pt x="126492" y="0"/>
                  </a:lnTo>
                  <a:lnTo>
                    <a:pt x="140208" y="0"/>
                  </a:lnTo>
                  <a:lnTo>
                    <a:pt x="176784" y="9144"/>
                  </a:lnTo>
                  <a:lnTo>
                    <a:pt x="198120" y="21336"/>
                  </a:lnTo>
                  <a:lnTo>
                    <a:pt x="203606" y="25908"/>
                  </a:lnTo>
                  <a:lnTo>
                    <a:pt x="117348" y="25908"/>
                  </a:lnTo>
                  <a:lnTo>
                    <a:pt x="108204" y="27432"/>
                  </a:lnTo>
                  <a:lnTo>
                    <a:pt x="71628" y="42672"/>
                  </a:lnTo>
                  <a:lnTo>
                    <a:pt x="38100" y="77724"/>
                  </a:lnTo>
                  <a:lnTo>
                    <a:pt x="25908" y="115824"/>
                  </a:lnTo>
                  <a:lnTo>
                    <a:pt x="25908" y="137160"/>
                  </a:lnTo>
                  <a:lnTo>
                    <a:pt x="38100" y="175260"/>
                  </a:lnTo>
                  <a:lnTo>
                    <a:pt x="62484" y="205740"/>
                  </a:lnTo>
                  <a:lnTo>
                    <a:pt x="70104" y="210312"/>
                  </a:lnTo>
                  <a:lnTo>
                    <a:pt x="79248" y="216408"/>
                  </a:lnTo>
                  <a:lnTo>
                    <a:pt x="86868" y="220980"/>
                  </a:lnTo>
                  <a:lnTo>
                    <a:pt x="97536" y="224028"/>
                  </a:lnTo>
                  <a:lnTo>
                    <a:pt x="106680" y="227076"/>
                  </a:lnTo>
                  <a:lnTo>
                    <a:pt x="115824" y="228600"/>
                  </a:lnTo>
                  <a:lnTo>
                    <a:pt x="204216" y="228600"/>
                  </a:lnTo>
                  <a:lnTo>
                    <a:pt x="199644" y="231648"/>
                  </a:lnTo>
                  <a:lnTo>
                    <a:pt x="178308" y="243840"/>
                  </a:lnTo>
                  <a:lnTo>
                    <a:pt x="166116" y="248412"/>
                  </a:lnTo>
                  <a:lnTo>
                    <a:pt x="153924" y="251460"/>
                  </a:lnTo>
                  <a:lnTo>
                    <a:pt x="141732" y="252984"/>
                  </a:lnTo>
                  <a:lnTo>
                    <a:pt x="128016" y="254508"/>
                  </a:lnTo>
                  <a:close/>
                </a:path>
                <a:path w="254635" h="254635">
                  <a:moveTo>
                    <a:pt x="204216" y="228600"/>
                  </a:moveTo>
                  <a:lnTo>
                    <a:pt x="137160" y="228600"/>
                  </a:lnTo>
                  <a:lnTo>
                    <a:pt x="147828" y="227076"/>
                  </a:lnTo>
                  <a:lnTo>
                    <a:pt x="166116" y="220980"/>
                  </a:lnTo>
                  <a:lnTo>
                    <a:pt x="199644" y="199644"/>
                  </a:lnTo>
                  <a:lnTo>
                    <a:pt x="220980" y="167640"/>
                  </a:lnTo>
                  <a:lnTo>
                    <a:pt x="228600" y="138684"/>
                  </a:lnTo>
                  <a:lnTo>
                    <a:pt x="228600" y="117348"/>
                  </a:lnTo>
                  <a:lnTo>
                    <a:pt x="227076" y="106680"/>
                  </a:lnTo>
                  <a:lnTo>
                    <a:pt x="225552" y="97536"/>
                  </a:lnTo>
                  <a:lnTo>
                    <a:pt x="220980" y="88392"/>
                  </a:lnTo>
                  <a:lnTo>
                    <a:pt x="217932" y="79248"/>
                  </a:lnTo>
                  <a:lnTo>
                    <a:pt x="192024" y="48768"/>
                  </a:lnTo>
                  <a:lnTo>
                    <a:pt x="149352" y="27432"/>
                  </a:lnTo>
                  <a:lnTo>
                    <a:pt x="138684" y="25908"/>
                  </a:lnTo>
                  <a:lnTo>
                    <a:pt x="203606" y="25908"/>
                  </a:lnTo>
                  <a:lnTo>
                    <a:pt x="233172" y="54864"/>
                  </a:lnTo>
                  <a:lnTo>
                    <a:pt x="243840" y="77724"/>
                  </a:lnTo>
                  <a:lnTo>
                    <a:pt x="248412" y="88392"/>
                  </a:lnTo>
                  <a:lnTo>
                    <a:pt x="254508" y="112776"/>
                  </a:lnTo>
                  <a:lnTo>
                    <a:pt x="254508" y="140208"/>
                  </a:lnTo>
                  <a:lnTo>
                    <a:pt x="239268" y="187452"/>
                  </a:lnTo>
                  <a:lnTo>
                    <a:pt x="208788" y="225552"/>
                  </a:lnTo>
                  <a:lnTo>
                    <a:pt x="204216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032248" y="1905000"/>
              <a:ext cx="228600" cy="228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018532" y="1892808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8016" y="254508"/>
                  </a:moveTo>
                  <a:lnTo>
                    <a:pt x="114300" y="252984"/>
                  </a:lnTo>
                  <a:lnTo>
                    <a:pt x="102108" y="251460"/>
                  </a:lnTo>
                  <a:lnTo>
                    <a:pt x="89916" y="248412"/>
                  </a:lnTo>
                  <a:lnTo>
                    <a:pt x="79248" y="243840"/>
                  </a:lnTo>
                  <a:lnTo>
                    <a:pt x="67056" y="239268"/>
                  </a:lnTo>
                  <a:lnTo>
                    <a:pt x="56388" y="233172"/>
                  </a:lnTo>
                  <a:lnTo>
                    <a:pt x="38100" y="217932"/>
                  </a:lnTo>
                  <a:lnTo>
                    <a:pt x="30480" y="208788"/>
                  </a:lnTo>
                  <a:lnTo>
                    <a:pt x="22860" y="198120"/>
                  </a:lnTo>
                  <a:lnTo>
                    <a:pt x="15240" y="188976"/>
                  </a:lnTo>
                  <a:lnTo>
                    <a:pt x="10668" y="176784"/>
                  </a:lnTo>
                  <a:lnTo>
                    <a:pt x="6096" y="166116"/>
                  </a:lnTo>
                  <a:lnTo>
                    <a:pt x="3048" y="153924"/>
                  </a:lnTo>
                  <a:lnTo>
                    <a:pt x="1524" y="140208"/>
                  </a:lnTo>
                  <a:lnTo>
                    <a:pt x="0" y="128016"/>
                  </a:lnTo>
                  <a:lnTo>
                    <a:pt x="1524" y="114300"/>
                  </a:lnTo>
                  <a:lnTo>
                    <a:pt x="15240" y="67056"/>
                  </a:lnTo>
                  <a:lnTo>
                    <a:pt x="45720" y="28956"/>
                  </a:lnTo>
                  <a:lnTo>
                    <a:pt x="56388" y="22860"/>
                  </a:lnTo>
                  <a:lnTo>
                    <a:pt x="65532" y="15240"/>
                  </a:lnTo>
                  <a:lnTo>
                    <a:pt x="77724" y="10668"/>
                  </a:lnTo>
                  <a:lnTo>
                    <a:pt x="88392" y="6096"/>
                  </a:lnTo>
                  <a:lnTo>
                    <a:pt x="100584" y="3048"/>
                  </a:lnTo>
                  <a:lnTo>
                    <a:pt x="114300" y="1524"/>
                  </a:lnTo>
                  <a:lnTo>
                    <a:pt x="126492" y="0"/>
                  </a:lnTo>
                  <a:lnTo>
                    <a:pt x="140208" y="1524"/>
                  </a:lnTo>
                  <a:lnTo>
                    <a:pt x="187452" y="15240"/>
                  </a:lnTo>
                  <a:lnTo>
                    <a:pt x="203606" y="25908"/>
                  </a:lnTo>
                  <a:lnTo>
                    <a:pt x="117348" y="25908"/>
                  </a:lnTo>
                  <a:lnTo>
                    <a:pt x="108204" y="27432"/>
                  </a:lnTo>
                  <a:lnTo>
                    <a:pt x="71628" y="42672"/>
                  </a:lnTo>
                  <a:lnTo>
                    <a:pt x="42672" y="70104"/>
                  </a:lnTo>
                  <a:lnTo>
                    <a:pt x="27432" y="106680"/>
                  </a:lnTo>
                  <a:lnTo>
                    <a:pt x="25908" y="115824"/>
                  </a:lnTo>
                  <a:lnTo>
                    <a:pt x="25908" y="137160"/>
                  </a:lnTo>
                  <a:lnTo>
                    <a:pt x="38100" y="175260"/>
                  </a:lnTo>
                  <a:lnTo>
                    <a:pt x="62484" y="205740"/>
                  </a:lnTo>
                  <a:lnTo>
                    <a:pt x="96012" y="224028"/>
                  </a:lnTo>
                  <a:lnTo>
                    <a:pt x="115824" y="228600"/>
                  </a:lnTo>
                  <a:lnTo>
                    <a:pt x="203454" y="228600"/>
                  </a:lnTo>
                  <a:lnTo>
                    <a:pt x="198120" y="231648"/>
                  </a:lnTo>
                  <a:lnTo>
                    <a:pt x="188976" y="239268"/>
                  </a:lnTo>
                  <a:lnTo>
                    <a:pt x="176784" y="243840"/>
                  </a:lnTo>
                  <a:lnTo>
                    <a:pt x="166116" y="248412"/>
                  </a:lnTo>
                  <a:lnTo>
                    <a:pt x="153924" y="251460"/>
                  </a:lnTo>
                  <a:lnTo>
                    <a:pt x="140208" y="252984"/>
                  </a:lnTo>
                  <a:lnTo>
                    <a:pt x="128016" y="254508"/>
                  </a:lnTo>
                  <a:close/>
                </a:path>
                <a:path w="254635" h="254635">
                  <a:moveTo>
                    <a:pt x="203454" y="228600"/>
                  </a:moveTo>
                  <a:lnTo>
                    <a:pt x="137160" y="228600"/>
                  </a:lnTo>
                  <a:lnTo>
                    <a:pt x="147828" y="227076"/>
                  </a:lnTo>
                  <a:lnTo>
                    <a:pt x="166116" y="220980"/>
                  </a:lnTo>
                  <a:lnTo>
                    <a:pt x="205740" y="192024"/>
                  </a:lnTo>
                  <a:lnTo>
                    <a:pt x="224028" y="158496"/>
                  </a:lnTo>
                  <a:lnTo>
                    <a:pt x="228600" y="138684"/>
                  </a:lnTo>
                  <a:lnTo>
                    <a:pt x="228600" y="117348"/>
                  </a:lnTo>
                  <a:lnTo>
                    <a:pt x="216408" y="79248"/>
                  </a:lnTo>
                  <a:lnTo>
                    <a:pt x="192024" y="48768"/>
                  </a:lnTo>
                  <a:lnTo>
                    <a:pt x="158496" y="30480"/>
                  </a:lnTo>
                  <a:lnTo>
                    <a:pt x="138684" y="25908"/>
                  </a:lnTo>
                  <a:lnTo>
                    <a:pt x="203606" y="25908"/>
                  </a:lnTo>
                  <a:lnTo>
                    <a:pt x="216408" y="36576"/>
                  </a:lnTo>
                  <a:lnTo>
                    <a:pt x="225552" y="45720"/>
                  </a:lnTo>
                  <a:lnTo>
                    <a:pt x="231648" y="56388"/>
                  </a:lnTo>
                  <a:lnTo>
                    <a:pt x="239268" y="65532"/>
                  </a:lnTo>
                  <a:lnTo>
                    <a:pt x="243840" y="77724"/>
                  </a:lnTo>
                  <a:lnTo>
                    <a:pt x="248412" y="88392"/>
                  </a:lnTo>
                  <a:lnTo>
                    <a:pt x="251460" y="100584"/>
                  </a:lnTo>
                  <a:lnTo>
                    <a:pt x="252984" y="114300"/>
                  </a:lnTo>
                  <a:lnTo>
                    <a:pt x="254508" y="126492"/>
                  </a:lnTo>
                  <a:lnTo>
                    <a:pt x="254508" y="140208"/>
                  </a:lnTo>
                  <a:lnTo>
                    <a:pt x="245364" y="176784"/>
                  </a:lnTo>
                  <a:lnTo>
                    <a:pt x="233172" y="198120"/>
                  </a:lnTo>
                  <a:lnTo>
                    <a:pt x="217932" y="216408"/>
                  </a:lnTo>
                  <a:lnTo>
                    <a:pt x="208788" y="225552"/>
                  </a:lnTo>
                  <a:lnTo>
                    <a:pt x="203454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2648712" y="2106168"/>
              <a:ext cx="2498090" cy="367665"/>
            </a:xfrm>
            <a:custGeom>
              <a:avLst/>
              <a:gdLst/>
              <a:ahLst/>
              <a:cxnLst/>
              <a:rect l="l" t="t" r="r" b="b"/>
              <a:pathLst>
                <a:path w="2498090" h="367664">
                  <a:moveTo>
                    <a:pt x="2420927" y="32192"/>
                  </a:moveTo>
                  <a:lnTo>
                    <a:pt x="2417064" y="0"/>
                  </a:lnTo>
                  <a:lnTo>
                    <a:pt x="2497836" y="27432"/>
                  </a:lnTo>
                  <a:lnTo>
                    <a:pt x="2493359" y="30480"/>
                  </a:lnTo>
                  <a:lnTo>
                    <a:pt x="2433828" y="30480"/>
                  </a:lnTo>
                  <a:lnTo>
                    <a:pt x="2420927" y="32192"/>
                  </a:lnTo>
                  <a:close/>
                </a:path>
                <a:path w="2498090" h="367664">
                  <a:moveTo>
                    <a:pt x="2422392" y="44400"/>
                  </a:moveTo>
                  <a:lnTo>
                    <a:pt x="2420927" y="32192"/>
                  </a:lnTo>
                  <a:lnTo>
                    <a:pt x="2433828" y="30480"/>
                  </a:lnTo>
                  <a:lnTo>
                    <a:pt x="2435352" y="42672"/>
                  </a:lnTo>
                  <a:lnTo>
                    <a:pt x="2422392" y="44400"/>
                  </a:lnTo>
                  <a:close/>
                </a:path>
                <a:path w="2498090" h="367664">
                  <a:moveTo>
                    <a:pt x="2426208" y="76200"/>
                  </a:moveTo>
                  <a:lnTo>
                    <a:pt x="2422392" y="44400"/>
                  </a:lnTo>
                  <a:lnTo>
                    <a:pt x="2435352" y="42672"/>
                  </a:lnTo>
                  <a:lnTo>
                    <a:pt x="2433828" y="30480"/>
                  </a:lnTo>
                  <a:lnTo>
                    <a:pt x="2493359" y="30480"/>
                  </a:lnTo>
                  <a:lnTo>
                    <a:pt x="2426208" y="76200"/>
                  </a:lnTo>
                  <a:close/>
                </a:path>
                <a:path w="2498090" h="367664">
                  <a:moveTo>
                    <a:pt x="1524" y="367284"/>
                  </a:moveTo>
                  <a:lnTo>
                    <a:pt x="0" y="353568"/>
                  </a:lnTo>
                  <a:lnTo>
                    <a:pt x="2420927" y="32192"/>
                  </a:lnTo>
                  <a:lnTo>
                    <a:pt x="2422392" y="44400"/>
                  </a:lnTo>
                  <a:lnTo>
                    <a:pt x="1524" y="3672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152132" y="2465832"/>
              <a:ext cx="228600" cy="2286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7139940" y="245363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28016" y="254508"/>
                  </a:moveTo>
                  <a:lnTo>
                    <a:pt x="89916" y="248412"/>
                  </a:lnTo>
                  <a:lnTo>
                    <a:pt x="38100" y="217932"/>
                  </a:lnTo>
                  <a:lnTo>
                    <a:pt x="15240" y="187452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21336" y="56388"/>
                  </a:lnTo>
                  <a:lnTo>
                    <a:pt x="54864" y="22860"/>
                  </a:lnTo>
                  <a:lnTo>
                    <a:pt x="65532" y="15240"/>
                  </a:lnTo>
                  <a:lnTo>
                    <a:pt x="112776" y="1524"/>
                  </a:lnTo>
                  <a:lnTo>
                    <a:pt x="126492" y="0"/>
                  </a:lnTo>
                  <a:lnTo>
                    <a:pt x="138684" y="0"/>
                  </a:lnTo>
                  <a:lnTo>
                    <a:pt x="187452" y="15240"/>
                  </a:lnTo>
                  <a:lnTo>
                    <a:pt x="202996" y="25908"/>
                  </a:lnTo>
                  <a:lnTo>
                    <a:pt x="117348" y="25908"/>
                  </a:lnTo>
                  <a:lnTo>
                    <a:pt x="106680" y="27432"/>
                  </a:lnTo>
                  <a:lnTo>
                    <a:pt x="70104" y="42672"/>
                  </a:lnTo>
                  <a:lnTo>
                    <a:pt x="42672" y="70104"/>
                  </a:lnTo>
                  <a:lnTo>
                    <a:pt x="27432" y="106680"/>
                  </a:lnTo>
                  <a:lnTo>
                    <a:pt x="25908" y="115824"/>
                  </a:lnTo>
                  <a:lnTo>
                    <a:pt x="25908" y="137160"/>
                  </a:lnTo>
                  <a:lnTo>
                    <a:pt x="27432" y="146304"/>
                  </a:lnTo>
                  <a:lnTo>
                    <a:pt x="28956" y="156972"/>
                  </a:lnTo>
                  <a:lnTo>
                    <a:pt x="33528" y="166116"/>
                  </a:lnTo>
                  <a:lnTo>
                    <a:pt x="36576" y="175260"/>
                  </a:lnTo>
                  <a:lnTo>
                    <a:pt x="42672" y="182880"/>
                  </a:lnTo>
                  <a:lnTo>
                    <a:pt x="48768" y="192024"/>
                  </a:lnTo>
                  <a:lnTo>
                    <a:pt x="62484" y="205740"/>
                  </a:lnTo>
                  <a:lnTo>
                    <a:pt x="70104" y="210312"/>
                  </a:lnTo>
                  <a:lnTo>
                    <a:pt x="77724" y="216408"/>
                  </a:lnTo>
                  <a:lnTo>
                    <a:pt x="86868" y="220980"/>
                  </a:lnTo>
                  <a:lnTo>
                    <a:pt x="105156" y="227076"/>
                  </a:lnTo>
                  <a:lnTo>
                    <a:pt x="115824" y="228600"/>
                  </a:lnTo>
                  <a:lnTo>
                    <a:pt x="202692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64592" y="248412"/>
                  </a:lnTo>
                  <a:lnTo>
                    <a:pt x="152400" y="251460"/>
                  </a:lnTo>
                  <a:lnTo>
                    <a:pt x="128016" y="254508"/>
                  </a:lnTo>
                  <a:close/>
                </a:path>
                <a:path w="254634" h="254635">
                  <a:moveTo>
                    <a:pt x="202692" y="228600"/>
                  </a:moveTo>
                  <a:lnTo>
                    <a:pt x="137160" y="228600"/>
                  </a:lnTo>
                  <a:lnTo>
                    <a:pt x="146304" y="227076"/>
                  </a:lnTo>
                  <a:lnTo>
                    <a:pt x="156972" y="224028"/>
                  </a:lnTo>
                  <a:lnTo>
                    <a:pt x="198120" y="199644"/>
                  </a:lnTo>
                  <a:lnTo>
                    <a:pt x="220980" y="167640"/>
                  </a:lnTo>
                  <a:lnTo>
                    <a:pt x="228600" y="138684"/>
                  </a:lnTo>
                  <a:lnTo>
                    <a:pt x="228600" y="117348"/>
                  </a:lnTo>
                  <a:lnTo>
                    <a:pt x="211836" y="70104"/>
                  </a:lnTo>
                  <a:lnTo>
                    <a:pt x="184404" y="42672"/>
                  </a:lnTo>
                  <a:lnTo>
                    <a:pt x="175260" y="38100"/>
                  </a:lnTo>
                  <a:lnTo>
                    <a:pt x="167640" y="33528"/>
                  </a:lnTo>
                  <a:lnTo>
                    <a:pt x="156972" y="30480"/>
                  </a:lnTo>
                  <a:lnTo>
                    <a:pt x="147828" y="27432"/>
                  </a:lnTo>
                  <a:lnTo>
                    <a:pt x="138684" y="25908"/>
                  </a:lnTo>
                  <a:lnTo>
                    <a:pt x="202996" y="25908"/>
                  </a:lnTo>
                  <a:lnTo>
                    <a:pt x="207264" y="28956"/>
                  </a:lnTo>
                  <a:lnTo>
                    <a:pt x="237744" y="65532"/>
                  </a:lnTo>
                  <a:lnTo>
                    <a:pt x="252984" y="112776"/>
                  </a:lnTo>
                  <a:lnTo>
                    <a:pt x="254508" y="126492"/>
                  </a:lnTo>
                  <a:lnTo>
                    <a:pt x="252984" y="140208"/>
                  </a:lnTo>
                  <a:lnTo>
                    <a:pt x="251460" y="152400"/>
                  </a:lnTo>
                  <a:lnTo>
                    <a:pt x="248412" y="164592"/>
                  </a:lnTo>
                  <a:lnTo>
                    <a:pt x="243840" y="175260"/>
                  </a:lnTo>
                  <a:lnTo>
                    <a:pt x="239268" y="187452"/>
                  </a:lnTo>
                  <a:lnTo>
                    <a:pt x="233172" y="198120"/>
                  </a:lnTo>
                  <a:lnTo>
                    <a:pt x="217932" y="216408"/>
                  </a:lnTo>
                  <a:lnTo>
                    <a:pt x="207264" y="225552"/>
                  </a:lnTo>
                  <a:lnTo>
                    <a:pt x="202692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7533132" y="2465832"/>
              <a:ext cx="228600" cy="2286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7520940" y="245363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28016" y="254508"/>
                  </a:moveTo>
                  <a:lnTo>
                    <a:pt x="89916" y="248412"/>
                  </a:lnTo>
                  <a:lnTo>
                    <a:pt x="38100" y="217932"/>
                  </a:lnTo>
                  <a:lnTo>
                    <a:pt x="15240" y="187452"/>
                  </a:lnTo>
                  <a:lnTo>
                    <a:pt x="0" y="140208"/>
                  </a:lnTo>
                  <a:lnTo>
                    <a:pt x="0" y="114300"/>
                  </a:lnTo>
                  <a:lnTo>
                    <a:pt x="21336" y="56388"/>
                  </a:lnTo>
                  <a:lnTo>
                    <a:pt x="54864" y="22860"/>
                  </a:lnTo>
                  <a:lnTo>
                    <a:pt x="65532" y="15240"/>
                  </a:lnTo>
                  <a:lnTo>
                    <a:pt x="112776" y="1524"/>
                  </a:lnTo>
                  <a:lnTo>
                    <a:pt x="126492" y="0"/>
                  </a:lnTo>
                  <a:lnTo>
                    <a:pt x="138684" y="0"/>
                  </a:lnTo>
                  <a:lnTo>
                    <a:pt x="187452" y="15240"/>
                  </a:lnTo>
                  <a:lnTo>
                    <a:pt x="202996" y="25908"/>
                  </a:lnTo>
                  <a:lnTo>
                    <a:pt x="117348" y="25908"/>
                  </a:lnTo>
                  <a:lnTo>
                    <a:pt x="106680" y="27432"/>
                  </a:lnTo>
                  <a:lnTo>
                    <a:pt x="70104" y="42672"/>
                  </a:lnTo>
                  <a:lnTo>
                    <a:pt x="42672" y="70104"/>
                  </a:lnTo>
                  <a:lnTo>
                    <a:pt x="27432" y="106680"/>
                  </a:lnTo>
                  <a:lnTo>
                    <a:pt x="25908" y="115824"/>
                  </a:lnTo>
                  <a:lnTo>
                    <a:pt x="25908" y="137160"/>
                  </a:lnTo>
                  <a:lnTo>
                    <a:pt x="27432" y="146304"/>
                  </a:lnTo>
                  <a:lnTo>
                    <a:pt x="28956" y="156972"/>
                  </a:lnTo>
                  <a:lnTo>
                    <a:pt x="33528" y="166116"/>
                  </a:lnTo>
                  <a:lnTo>
                    <a:pt x="36576" y="175260"/>
                  </a:lnTo>
                  <a:lnTo>
                    <a:pt x="42672" y="182880"/>
                  </a:lnTo>
                  <a:lnTo>
                    <a:pt x="48768" y="192024"/>
                  </a:lnTo>
                  <a:lnTo>
                    <a:pt x="62484" y="205740"/>
                  </a:lnTo>
                  <a:lnTo>
                    <a:pt x="70104" y="210312"/>
                  </a:lnTo>
                  <a:lnTo>
                    <a:pt x="77724" y="216408"/>
                  </a:lnTo>
                  <a:lnTo>
                    <a:pt x="86868" y="220980"/>
                  </a:lnTo>
                  <a:lnTo>
                    <a:pt x="105156" y="227076"/>
                  </a:lnTo>
                  <a:lnTo>
                    <a:pt x="115824" y="228600"/>
                  </a:lnTo>
                  <a:lnTo>
                    <a:pt x="202692" y="228600"/>
                  </a:lnTo>
                  <a:lnTo>
                    <a:pt x="198120" y="231648"/>
                  </a:lnTo>
                  <a:lnTo>
                    <a:pt x="176784" y="243840"/>
                  </a:lnTo>
                  <a:lnTo>
                    <a:pt x="164592" y="248412"/>
                  </a:lnTo>
                  <a:lnTo>
                    <a:pt x="152400" y="251460"/>
                  </a:lnTo>
                  <a:lnTo>
                    <a:pt x="128016" y="254508"/>
                  </a:lnTo>
                  <a:close/>
                </a:path>
                <a:path w="254634" h="254635">
                  <a:moveTo>
                    <a:pt x="202692" y="228600"/>
                  </a:moveTo>
                  <a:lnTo>
                    <a:pt x="137160" y="228600"/>
                  </a:lnTo>
                  <a:lnTo>
                    <a:pt x="146304" y="227076"/>
                  </a:lnTo>
                  <a:lnTo>
                    <a:pt x="156972" y="224028"/>
                  </a:lnTo>
                  <a:lnTo>
                    <a:pt x="198120" y="199644"/>
                  </a:lnTo>
                  <a:lnTo>
                    <a:pt x="220980" y="167640"/>
                  </a:lnTo>
                  <a:lnTo>
                    <a:pt x="228600" y="138684"/>
                  </a:lnTo>
                  <a:lnTo>
                    <a:pt x="228600" y="117348"/>
                  </a:lnTo>
                  <a:lnTo>
                    <a:pt x="211836" y="70104"/>
                  </a:lnTo>
                  <a:lnTo>
                    <a:pt x="184404" y="42672"/>
                  </a:lnTo>
                  <a:lnTo>
                    <a:pt x="175260" y="38100"/>
                  </a:lnTo>
                  <a:lnTo>
                    <a:pt x="167640" y="33528"/>
                  </a:lnTo>
                  <a:lnTo>
                    <a:pt x="156972" y="30480"/>
                  </a:lnTo>
                  <a:lnTo>
                    <a:pt x="147828" y="27432"/>
                  </a:lnTo>
                  <a:lnTo>
                    <a:pt x="138684" y="25908"/>
                  </a:lnTo>
                  <a:lnTo>
                    <a:pt x="202996" y="25908"/>
                  </a:lnTo>
                  <a:lnTo>
                    <a:pt x="207264" y="28956"/>
                  </a:lnTo>
                  <a:lnTo>
                    <a:pt x="237744" y="65532"/>
                  </a:lnTo>
                  <a:lnTo>
                    <a:pt x="252984" y="112776"/>
                  </a:lnTo>
                  <a:lnTo>
                    <a:pt x="254508" y="126492"/>
                  </a:lnTo>
                  <a:lnTo>
                    <a:pt x="252984" y="140208"/>
                  </a:lnTo>
                  <a:lnTo>
                    <a:pt x="251460" y="152400"/>
                  </a:lnTo>
                  <a:lnTo>
                    <a:pt x="248412" y="164592"/>
                  </a:lnTo>
                  <a:lnTo>
                    <a:pt x="243840" y="175260"/>
                  </a:lnTo>
                  <a:lnTo>
                    <a:pt x="239268" y="187452"/>
                  </a:lnTo>
                  <a:lnTo>
                    <a:pt x="233172" y="198120"/>
                  </a:lnTo>
                  <a:lnTo>
                    <a:pt x="217932" y="216408"/>
                  </a:lnTo>
                  <a:lnTo>
                    <a:pt x="207264" y="225552"/>
                  </a:lnTo>
                  <a:lnTo>
                    <a:pt x="202692" y="22860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108435" y="1600199"/>
              <a:ext cx="2540635" cy="873760"/>
            </a:xfrm>
            <a:custGeom>
              <a:avLst/>
              <a:gdLst/>
              <a:ahLst/>
              <a:cxnLst/>
              <a:rect l="l" t="t" r="r" b="b"/>
              <a:pathLst>
                <a:path w="2540634" h="873760">
                  <a:moveTo>
                    <a:pt x="76212" y="76200"/>
                  </a:moveTo>
                  <a:lnTo>
                    <a:pt x="70116" y="64008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0480" y="76200"/>
                  </a:lnTo>
                  <a:lnTo>
                    <a:pt x="30480" y="304800"/>
                  </a:lnTo>
                  <a:lnTo>
                    <a:pt x="44208" y="304800"/>
                  </a:lnTo>
                  <a:lnTo>
                    <a:pt x="44208" y="76200"/>
                  </a:lnTo>
                  <a:lnTo>
                    <a:pt x="76212" y="76200"/>
                  </a:lnTo>
                  <a:close/>
                </a:path>
                <a:path w="2540634" h="873760">
                  <a:moveTo>
                    <a:pt x="2540520" y="859536"/>
                  </a:moveTo>
                  <a:lnTo>
                    <a:pt x="113487" y="538162"/>
                  </a:lnTo>
                  <a:lnTo>
                    <a:pt x="113690" y="536448"/>
                  </a:lnTo>
                  <a:lnTo>
                    <a:pt x="117348" y="505968"/>
                  </a:lnTo>
                  <a:lnTo>
                    <a:pt x="38100" y="533400"/>
                  </a:lnTo>
                  <a:lnTo>
                    <a:pt x="108204" y="582168"/>
                  </a:lnTo>
                  <a:lnTo>
                    <a:pt x="112026" y="550367"/>
                  </a:lnTo>
                  <a:lnTo>
                    <a:pt x="2538996" y="873252"/>
                  </a:lnTo>
                  <a:lnTo>
                    <a:pt x="2540520" y="859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49" name="object 49"/>
          <p:cNvSpPr/>
          <p:nvPr/>
        </p:nvSpPr>
        <p:spPr>
          <a:xfrm>
            <a:off x="3130474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466651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802827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139004" y="2255072"/>
            <a:ext cx="63201" cy="6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475180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811357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147533" y="2255072"/>
            <a:ext cx="72614" cy="712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83710" y="2255072"/>
            <a:ext cx="63201" cy="6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46781" y="2255072"/>
            <a:ext cx="72614" cy="712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182958" y="2255072"/>
            <a:ext cx="72614" cy="712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484594" y="2389542"/>
            <a:ext cx="71269" cy="1775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820771" y="2389542"/>
            <a:ext cx="71269" cy="1775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0F7ACA-E8AF-4073-A12A-CEAFFDD61F7D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38396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8397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8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9998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34644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4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0847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7518" y="44246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1820" y="235150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6911" y="481630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000" spc="-5" dirty="0"/>
              <a:t>Convolution</a:t>
            </a:r>
            <a:r>
              <a:rPr sz="3000" spc="-35" dirty="0"/>
              <a:t> </a:t>
            </a:r>
            <a:r>
              <a:rPr sz="3000" spc="-5" dirty="0"/>
              <a:t>Layer</a:t>
            </a:r>
            <a:endParaRPr sz="3000" dirty="0"/>
          </a:p>
        </p:txBody>
      </p:sp>
      <p:sp>
        <p:nvSpPr>
          <p:cNvPr id="17" name="object 17"/>
          <p:cNvSpPr/>
          <p:nvPr/>
        </p:nvSpPr>
        <p:spPr>
          <a:xfrm>
            <a:off x="1221872" y="27913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21872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5044" y="27913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04258" y="1867498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62195" y="207211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71892" y="343034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80538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74935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74935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74935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67160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52739" y="1457505"/>
            <a:ext cx="5225415" cy="97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map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32453" y="4838149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99963" y="438247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15440" y="2971490"/>
            <a:ext cx="4469130" cy="125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060575" lvl="0" indent="0" algn="l" defTabSz="914400" rtl="0" eaLnBrk="1" fontAlgn="auto" latinLnBrk="0" hangingPunct="1">
              <a:lnSpc>
                <a:spcPct val="100699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convolve (slide) over all  spatial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locations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4365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074935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4935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74935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67160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8396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8397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38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69998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34644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64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00847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07518" y="44246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71820" y="235150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6911" y="481630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3900" y="997684"/>
            <a:ext cx="309562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Convolution</a:t>
            </a:r>
            <a:r>
              <a:rPr kumimoji="0" sz="3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Layer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2739" y="1714496"/>
            <a:ext cx="2092325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image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04258" y="1867498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62195" y="207211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71892" y="343034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80538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52910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52910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452910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45134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22910" y="1686104"/>
            <a:ext cx="175196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maps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10433" y="4838149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77943" y="438247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15441" y="2971490"/>
            <a:ext cx="4846955" cy="125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438400" lvl="0" indent="0" algn="l" defTabSz="914400" rtl="0" eaLnBrk="1" fontAlgn="auto" latinLnBrk="0" hangingPunct="1">
              <a:lnSpc>
                <a:spcPct val="100699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convolve (slide) over all  spatial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locations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21872" y="27913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21872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35044" y="27913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184568" y="874882"/>
            <a:ext cx="41084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/>
              <a:t>consider a second, </a:t>
            </a:r>
            <a:r>
              <a:rPr sz="2400" spc="-5" dirty="0">
                <a:solidFill>
                  <a:srgbClr val="38751C"/>
                </a:solidFill>
              </a:rPr>
              <a:t>green</a:t>
            </a:r>
            <a:r>
              <a:rPr sz="2400" spc="30" dirty="0">
                <a:solidFill>
                  <a:srgbClr val="38751C"/>
                </a:solidFill>
              </a:rPr>
              <a:t> </a:t>
            </a:r>
            <a:r>
              <a:rPr sz="2400" spc="-5" dirty="0"/>
              <a:t>filter</a:t>
            </a:r>
            <a:endParaRPr sz="2400" dirty="0"/>
          </a:p>
        </p:txBody>
      </p:sp>
      <p:sp>
        <p:nvSpPr>
          <p:cNvPr id="44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3881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221872" y="256272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2187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1872" y="18194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5044" y="256272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03338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03338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03338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95563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7518" y="41960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6911" y="4587709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28894" y="320174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37540" y="31860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52713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52713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52713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449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38835" y="4609550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94412" y="4173096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1819" y="1457505"/>
            <a:ext cx="5594350" cy="2126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2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maps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65480" marR="0" lvl="0" indent="0" algn="l" defTabSz="9144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Convolution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Layer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/>
            <a:r>
              <a:rPr sz="2000" spc="-5" dirty="0"/>
              <a:t>For example, if we had 6 5x5 filters, we’ll get 6 separate activation</a:t>
            </a:r>
            <a:r>
              <a:rPr sz="2000" spc="170" dirty="0"/>
              <a:t> </a:t>
            </a:r>
            <a:r>
              <a:rPr sz="2000" spc="-5" dirty="0"/>
              <a:t>maps:</a:t>
            </a:r>
            <a:endParaRPr sz="2000" dirty="0"/>
          </a:p>
        </p:txBody>
      </p:sp>
      <p:sp>
        <p:nvSpPr>
          <p:cNvPr id="24" name="object 24"/>
          <p:cNvSpPr/>
          <p:nvPr/>
        </p:nvSpPr>
        <p:spPr>
          <a:xfrm>
            <a:off x="60051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051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051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973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575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1575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575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497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099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099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099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021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623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623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623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545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2673" y="5043567"/>
            <a:ext cx="640207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We stack these up to get a “new image” of size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28x28x6!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44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3612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249" y="1087335"/>
            <a:ext cx="7519034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800" b="1" spc="-5" dirty="0"/>
              <a:t>Preview: </a:t>
            </a:r>
            <a:r>
              <a:rPr sz="1800" spc="-5" dirty="0"/>
              <a:t>ConvNet is a sequence of Convolution Layers, interspersed with  activation</a:t>
            </a:r>
            <a:r>
              <a:rPr sz="1800" spc="-20" dirty="0"/>
              <a:t> </a:t>
            </a:r>
            <a:r>
              <a:rPr sz="1800" spc="-5" dirty="0"/>
              <a:t>functions</a:t>
            </a:r>
            <a:endParaRPr sz="1800" dirty="0"/>
          </a:p>
        </p:txBody>
      </p:sp>
      <p:sp>
        <p:nvSpPr>
          <p:cNvPr id="5" name="object 5"/>
          <p:cNvSpPr/>
          <p:nvPr/>
        </p:nvSpPr>
        <p:spPr>
          <a:xfrm>
            <a:off x="177074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74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074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246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723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7024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113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872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12321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91669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91669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1669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04844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77318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41619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06711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94221" y="3351103"/>
            <a:ext cx="7493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118110" lvl="0" indent="0" algn="just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e.g. 6  5x5x3  filters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5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914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640597"/>
          </a:xfrm>
          <a:prstGeom prst="rect">
            <a:avLst/>
          </a:prstGeom>
        </p:spPr>
        <p:txBody>
          <a:bodyPr vert="horz" wrap="square" lIns="0" tIns="80301" rIns="0" bIns="0" rtlCol="0">
            <a:spAutoFit/>
          </a:bodyPr>
          <a:lstStyle/>
          <a:p>
            <a:pPr marL="165735" marR="5080">
              <a:lnSpc>
                <a:spcPct val="100699"/>
              </a:lnSpc>
            </a:pPr>
            <a:r>
              <a:rPr sz="1800" b="1" spc="-5" dirty="0"/>
              <a:t>Preview: </a:t>
            </a:r>
            <a:r>
              <a:rPr sz="1800" spc="-5" dirty="0"/>
              <a:t>ConvNet is a sequence of Convolutional Layers, interspersed with  activation</a:t>
            </a:r>
            <a:r>
              <a:rPr sz="1800" spc="-20" dirty="0"/>
              <a:t> </a:t>
            </a:r>
            <a:r>
              <a:rPr sz="1800" spc="-5" dirty="0"/>
              <a:t>functions</a:t>
            </a:r>
            <a:endParaRPr sz="1800" dirty="0"/>
          </a:p>
        </p:txBody>
      </p:sp>
      <p:sp>
        <p:nvSpPr>
          <p:cNvPr id="5" name="object 5"/>
          <p:cNvSpPr/>
          <p:nvPr/>
        </p:nvSpPr>
        <p:spPr>
          <a:xfrm>
            <a:off x="177074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74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074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246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723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7024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113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872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12321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94221" y="3351103"/>
            <a:ext cx="7493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118110" lvl="0" indent="0" algn="just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e.g. 6  5x5x3  filters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91669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1669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91669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4844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77318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41619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6711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25066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55515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37415" y="3351103"/>
            <a:ext cx="7493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2984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e.g.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10  5x5x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6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34863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34863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34863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48038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15861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46310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28210" y="3351104"/>
            <a:ext cx="749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44809" y="3090924"/>
            <a:ext cx="4146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….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73706" y="4751758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0512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24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84814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24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9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8898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b="1" spc="-5" dirty="0"/>
              <a:t>Preview</a:t>
            </a:r>
            <a:endParaRPr sz="1800" dirty="0"/>
          </a:p>
        </p:txBody>
      </p:sp>
      <p:sp>
        <p:nvSpPr>
          <p:cNvPr id="5" name="object 5"/>
          <p:cNvSpPr/>
          <p:nvPr/>
        </p:nvSpPr>
        <p:spPr>
          <a:xfrm>
            <a:off x="1414623" y="1522473"/>
            <a:ext cx="6520261" cy="3907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57182" y="991548"/>
            <a:ext cx="149669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[From recent</a:t>
            </a:r>
            <a:r>
              <a:rPr kumimoji="0" sz="14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Yann  LeCun</a:t>
            </a:r>
            <a:r>
              <a:rPr kumimoji="0" sz="140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slides]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7556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60050" y="934150"/>
            <a:ext cx="4308841" cy="44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8216" y="1113624"/>
            <a:ext cx="683895" cy="632460"/>
          </a:xfrm>
          <a:custGeom>
            <a:avLst/>
            <a:gdLst/>
            <a:ahLst/>
            <a:cxnLst/>
            <a:rect l="l" t="t" r="r" b="b"/>
            <a:pathLst>
              <a:path w="683894" h="632460">
                <a:moveTo>
                  <a:pt x="0" y="0"/>
                </a:moveTo>
                <a:lnTo>
                  <a:pt x="683698" y="0"/>
                </a:lnTo>
                <a:lnTo>
                  <a:pt x="6836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0199" y="857250"/>
            <a:ext cx="957580" cy="256540"/>
          </a:xfrm>
          <a:custGeom>
            <a:avLst/>
            <a:gdLst/>
            <a:ahLst/>
            <a:cxnLst/>
            <a:rect l="l" t="t" r="r" b="b"/>
            <a:pathLst>
              <a:path w="957580" h="256540">
                <a:moveTo>
                  <a:pt x="957298" y="0"/>
                </a:moveTo>
                <a:lnTo>
                  <a:pt x="957298" y="256374"/>
                </a:lnTo>
                <a:lnTo>
                  <a:pt x="0" y="256374"/>
                </a:lnTo>
                <a:lnTo>
                  <a:pt x="0" y="0"/>
                </a:lnTo>
                <a:lnTo>
                  <a:pt x="9572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1922" y="1027280"/>
            <a:ext cx="7163135" cy="257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9757" y="1393681"/>
            <a:ext cx="2565400" cy="650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example 5x5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(32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total)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3164" y="1027375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700"/>
                </a:lnTo>
                <a:lnTo>
                  <a:pt x="0" y="2577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2825" y="2171847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8" y="0"/>
                </a:lnTo>
                <a:lnTo>
                  <a:pt x="5654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4865" y="1285076"/>
            <a:ext cx="792480" cy="1109980"/>
          </a:xfrm>
          <a:custGeom>
            <a:avLst/>
            <a:gdLst/>
            <a:ahLst/>
            <a:cxnLst/>
            <a:rect l="l" t="t" r="r" b="b"/>
            <a:pathLst>
              <a:path w="792480" h="1109980">
                <a:moveTo>
                  <a:pt x="792198" y="0"/>
                </a:moveTo>
                <a:lnTo>
                  <a:pt x="0" y="110996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4642" y="237675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24609" y="0"/>
                </a:moveTo>
                <a:lnTo>
                  <a:pt x="0" y="88644"/>
                </a:lnTo>
                <a:lnTo>
                  <a:pt x="75832" y="36557"/>
                </a:lnTo>
                <a:lnTo>
                  <a:pt x="2460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1400" y="2724331"/>
            <a:ext cx="3530600" cy="83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We call the layer convolutional  because it is related to convolution  of two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signals: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81105" y="5082378"/>
            <a:ext cx="301815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lement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-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wise multiplication and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sum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of  a filter and the signal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(image)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104799" y="1251791"/>
            <a:ext cx="1943735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800" spc="-5" dirty="0">
                <a:solidFill>
                  <a:srgbClr val="FF0000"/>
                </a:solidFill>
              </a:rPr>
              <a:t>one filter</a:t>
            </a:r>
            <a:r>
              <a:rPr sz="1800" spc="-60" dirty="0">
                <a:solidFill>
                  <a:srgbClr val="FF0000"/>
                </a:solidFill>
              </a:rPr>
              <a:t> </a:t>
            </a:r>
            <a:r>
              <a:rPr sz="1800" spc="-5" dirty="0">
                <a:solidFill>
                  <a:srgbClr val="FF0000"/>
                </a:solidFill>
              </a:rPr>
              <a:t>=&gt;</a:t>
            </a:r>
            <a:endParaRPr sz="1800" dirty="0"/>
          </a:p>
          <a:p>
            <a:pPr marL="12700"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</a:rPr>
              <a:t>one activation</a:t>
            </a:r>
            <a:r>
              <a:rPr sz="1800" spc="-35" dirty="0">
                <a:solidFill>
                  <a:srgbClr val="FF0000"/>
                </a:solidFill>
              </a:rPr>
              <a:t> </a:t>
            </a:r>
            <a:r>
              <a:rPr sz="1800" spc="-5" dirty="0">
                <a:solidFill>
                  <a:srgbClr val="FF0000"/>
                </a:solidFill>
              </a:rPr>
              <a:t>map</a:t>
            </a:r>
            <a:endParaRPr sz="1800" dirty="0"/>
          </a:p>
        </p:txBody>
      </p:sp>
      <p:sp>
        <p:nvSpPr>
          <p:cNvPr id="19" name="object 19"/>
          <p:cNvSpPr/>
          <p:nvPr/>
        </p:nvSpPr>
        <p:spPr>
          <a:xfrm>
            <a:off x="4908590" y="1035975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700"/>
                </a:lnTo>
                <a:lnTo>
                  <a:pt x="0" y="2577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53260" y="1293677"/>
            <a:ext cx="3879850" cy="2150745"/>
          </a:xfrm>
          <a:custGeom>
            <a:avLst/>
            <a:gdLst/>
            <a:ahLst/>
            <a:cxnLst/>
            <a:rect l="l" t="t" r="r" b="b"/>
            <a:pathLst>
              <a:path w="3879850" h="2150745">
                <a:moveTo>
                  <a:pt x="3879229" y="0"/>
                </a:moveTo>
                <a:lnTo>
                  <a:pt x="0" y="2150193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7647" y="3416344"/>
            <a:ext cx="91440" cy="69850"/>
          </a:xfrm>
          <a:custGeom>
            <a:avLst/>
            <a:gdLst/>
            <a:ahLst/>
            <a:cxnLst/>
            <a:rect l="l" t="t" r="r" b="b"/>
            <a:pathLst>
              <a:path w="91440" h="69850">
                <a:moveTo>
                  <a:pt x="60357" y="0"/>
                </a:moveTo>
                <a:lnTo>
                  <a:pt x="0" y="69424"/>
                </a:lnTo>
                <a:lnTo>
                  <a:pt x="90867" y="55024"/>
                </a:lnTo>
                <a:lnTo>
                  <a:pt x="60357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2825" y="3458619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8" y="0"/>
                </a:lnTo>
                <a:lnTo>
                  <a:pt x="5654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6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604084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, 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30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0763" y="3785062"/>
            <a:ext cx="3855576" cy="56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V="1">
            <a:off x="7555549" y="4296339"/>
            <a:ext cx="0" cy="6675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25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5" name="object 5"/>
          <p:cNvSpPr/>
          <p:nvPr/>
        </p:nvSpPr>
        <p:spPr>
          <a:xfrm>
            <a:off x="1267097" y="3312068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7098" y="3161371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7098" y="31613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98699" y="3312068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63345" y="342717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7"/>
                </a:lnTo>
                <a:lnTo>
                  <a:pt x="27235" y="57790"/>
                </a:lnTo>
                <a:lnTo>
                  <a:pt x="57790" y="27235"/>
                </a:lnTo>
                <a:lnTo>
                  <a:pt x="9653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847" y="3568320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3348" y="3331019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29547" y="3181621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55646" y="356831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36224" y="456594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00526" y="2492775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5611" y="4957583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0573" y="2932599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0573" y="21893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0573" y="2189373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63745" y="2932599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2959" y="2008773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90895" y="2213393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7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7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19611" y="2492296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79325" y="300082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00592" y="3571619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09239" y="355589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03636" y="3053546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03636" y="21893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03636" y="2189373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95861" y="3053546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81446" y="1598779"/>
            <a:ext cx="5225415" cy="97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map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61159" y="4979424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28660" y="4523748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44146" y="3112765"/>
            <a:ext cx="4469130" cy="125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060575" lvl="0" indent="0" algn="l" defTabSz="914400" rtl="0" eaLnBrk="1" fontAlgn="auto" latinLnBrk="0" hangingPunct="1">
              <a:lnSpc>
                <a:spcPct val="100699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convolve (slide) over all  spatial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locations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3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012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5035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18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738" y="4586330"/>
            <a:ext cx="7057497" cy="152552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221" marR="182105" indent="-302575">
              <a:spcBef>
                <a:spcPts val="84"/>
              </a:spcBef>
              <a:buChar char="•"/>
              <a:tabLst>
                <a:tab pos="313221" algn="l"/>
                <a:tab pos="313781" algn="l"/>
              </a:tabLst>
            </a:pPr>
            <a:r>
              <a:rPr sz="1941" dirty="0">
                <a:latin typeface="Garamond" panose="02020404030301010803" pitchFamily="18" charset="0"/>
                <a:cs typeface="Arial"/>
              </a:rPr>
              <a:t>Problem with trivial solution: Network that finds a “welcome” in  the top recording will not find it in the lower one</a:t>
            </a:r>
          </a:p>
          <a:p>
            <a:pPr marL="667346" lvl="1" indent="-253266">
              <a:spcBef>
                <a:spcPts val="427"/>
              </a:spcBef>
              <a:buChar char="–"/>
              <a:tabLst>
                <a:tab pos="667346" algn="l"/>
                <a:tab pos="667906" algn="l"/>
              </a:tabLst>
            </a:pPr>
            <a:r>
              <a:rPr sz="1765" dirty="0">
                <a:latin typeface="Garamond" panose="02020404030301010803" pitchFamily="18" charset="0"/>
                <a:cs typeface="Arial"/>
              </a:rPr>
              <a:t>Unless trained with both</a:t>
            </a:r>
          </a:p>
          <a:p>
            <a:pPr marL="667346" marR="4483" lvl="1" indent="-253266">
              <a:spcBef>
                <a:spcPts val="427"/>
              </a:spcBef>
              <a:buChar char="–"/>
              <a:tabLst>
                <a:tab pos="667346" algn="l"/>
                <a:tab pos="667906" algn="l"/>
              </a:tabLst>
            </a:pPr>
            <a:r>
              <a:rPr sz="1765" dirty="0">
                <a:latin typeface="Garamond" panose="02020404030301010803" pitchFamily="18" charset="0"/>
                <a:cs typeface="Arial"/>
              </a:rPr>
              <a:t>Will require a very large network and a large amount of training </a:t>
            </a:r>
            <a:r>
              <a:rPr lang="en-US" sz="1765" dirty="0">
                <a:latin typeface="Garamond" panose="02020404030301010803" pitchFamily="18" charset="0"/>
                <a:cs typeface="Arial"/>
              </a:rPr>
              <a:t> </a:t>
            </a:r>
            <a:r>
              <a:rPr sz="1765" dirty="0">
                <a:latin typeface="Garamond" panose="02020404030301010803" pitchFamily="18" charset="0"/>
                <a:cs typeface="Arial"/>
              </a:rPr>
              <a:t>data to cover every case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0235" y="1332603"/>
            <a:ext cx="6858000" cy="1451162"/>
            <a:chOff x="1219200" y="1510283"/>
            <a:chExt cx="7772400" cy="1644650"/>
          </a:xfrm>
        </p:grpSpPr>
        <p:sp>
          <p:nvSpPr>
            <p:cNvPr id="5" name="object 5"/>
            <p:cNvSpPr/>
            <p:nvPr/>
          </p:nvSpPr>
          <p:spPr>
            <a:xfrm>
              <a:off x="1219200" y="1523999"/>
              <a:ext cx="7772400" cy="16154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653283" y="1510283"/>
              <a:ext cx="1324610" cy="1644650"/>
            </a:xfrm>
            <a:custGeom>
              <a:avLst/>
              <a:gdLst/>
              <a:ahLst/>
              <a:cxnLst/>
              <a:rect l="l" t="t" r="r" b="b"/>
              <a:pathLst>
                <a:path w="1324610" h="1644650">
                  <a:moveTo>
                    <a:pt x="1318260" y="1644396"/>
                  </a:moveTo>
                  <a:lnTo>
                    <a:pt x="6096" y="1644396"/>
                  </a:lnTo>
                  <a:lnTo>
                    <a:pt x="0" y="16383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8260" y="0"/>
                  </a:lnTo>
                  <a:lnTo>
                    <a:pt x="1324356" y="6096"/>
                  </a:lnTo>
                  <a:lnTo>
                    <a:pt x="1324356" y="13716"/>
                  </a:lnTo>
                  <a:lnTo>
                    <a:pt x="28956" y="13716"/>
                  </a:lnTo>
                  <a:lnTo>
                    <a:pt x="13716" y="28956"/>
                  </a:lnTo>
                  <a:lnTo>
                    <a:pt x="28956" y="28956"/>
                  </a:lnTo>
                  <a:lnTo>
                    <a:pt x="28956" y="1615440"/>
                  </a:lnTo>
                  <a:lnTo>
                    <a:pt x="13716" y="1615440"/>
                  </a:lnTo>
                  <a:lnTo>
                    <a:pt x="28956" y="1629156"/>
                  </a:lnTo>
                  <a:lnTo>
                    <a:pt x="1324356" y="1629156"/>
                  </a:lnTo>
                  <a:lnTo>
                    <a:pt x="1324356" y="1638300"/>
                  </a:lnTo>
                  <a:lnTo>
                    <a:pt x="1318260" y="1644396"/>
                  </a:lnTo>
                  <a:close/>
                </a:path>
                <a:path w="1324610" h="1644650">
                  <a:moveTo>
                    <a:pt x="28956" y="28956"/>
                  </a:moveTo>
                  <a:lnTo>
                    <a:pt x="13716" y="28956"/>
                  </a:lnTo>
                  <a:lnTo>
                    <a:pt x="28956" y="13716"/>
                  </a:lnTo>
                  <a:lnTo>
                    <a:pt x="28956" y="28956"/>
                  </a:lnTo>
                  <a:close/>
                </a:path>
                <a:path w="1324610" h="16446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4610" h="1644650">
                  <a:moveTo>
                    <a:pt x="1295400" y="16291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4356" y="28956"/>
                  </a:lnTo>
                  <a:lnTo>
                    <a:pt x="1324356" y="1615440"/>
                  </a:lnTo>
                  <a:lnTo>
                    <a:pt x="1309116" y="1615440"/>
                  </a:lnTo>
                  <a:lnTo>
                    <a:pt x="1295400" y="1629156"/>
                  </a:lnTo>
                  <a:close/>
                </a:path>
                <a:path w="1324610" h="1644650">
                  <a:moveTo>
                    <a:pt x="1324356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4356" y="13716"/>
                  </a:lnTo>
                  <a:lnTo>
                    <a:pt x="1324356" y="28956"/>
                  </a:lnTo>
                  <a:close/>
                </a:path>
                <a:path w="1324610" h="1644650">
                  <a:moveTo>
                    <a:pt x="28956" y="1629156"/>
                  </a:moveTo>
                  <a:lnTo>
                    <a:pt x="13716" y="1615440"/>
                  </a:lnTo>
                  <a:lnTo>
                    <a:pt x="28956" y="1615440"/>
                  </a:lnTo>
                  <a:lnTo>
                    <a:pt x="28956" y="1629156"/>
                  </a:lnTo>
                  <a:close/>
                </a:path>
                <a:path w="1324610" h="1644650">
                  <a:moveTo>
                    <a:pt x="1295400" y="1629156"/>
                  </a:moveTo>
                  <a:lnTo>
                    <a:pt x="28956" y="1629156"/>
                  </a:lnTo>
                  <a:lnTo>
                    <a:pt x="28956" y="1615440"/>
                  </a:lnTo>
                  <a:lnTo>
                    <a:pt x="1295400" y="1615440"/>
                  </a:lnTo>
                  <a:lnTo>
                    <a:pt x="1295400" y="1629156"/>
                  </a:lnTo>
                  <a:close/>
                </a:path>
                <a:path w="1324610" h="1644650">
                  <a:moveTo>
                    <a:pt x="1324356" y="1629156"/>
                  </a:moveTo>
                  <a:lnTo>
                    <a:pt x="1295400" y="1629156"/>
                  </a:lnTo>
                  <a:lnTo>
                    <a:pt x="1309116" y="1615440"/>
                  </a:lnTo>
                  <a:lnTo>
                    <a:pt x="1324356" y="1615440"/>
                  </a:lnTo>
                  <a:lnTo>
                    <a:pt x="1324356" y="16291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10235" y="2946250"/>
            <a:ext cx="6858000" cy="1451162"/>
            <a:chOff x="1219200" y="3339084"/>
            <a:chExt cx="7772400" cy="1644650"/>
          </a:xfrm>
        </p:grpSpPr>
        <p:sp>
          <p:nvSpPr>
            <p:cNvPr id="8" name="object 8"/>
            <p:cNvSpPr/>
            <p:nvPr/>
          </p:nvSpPr>
          <p:spPr>
            <a:xfrm>
              <a:off x="1219200" y="3352800"/>
              <a:ext cx="7772400" cy="16139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594603" y="3339084"/>
              <a:ext cx="1323340" cy="1644650"/>
            </a:xfrm>
            <a:custGeom>
              <a:avLst/>
              <a:gdLst/>
              <a:ahLst/>
              <a:cxnLst/>
              <a:rect l="l" t="t" r="r" b="b"/>
              <a:pathLst>
                <a:path w="1323340" h="1644650">
                  <a:moveTo>
                    <a:pt x="1316736" y="1644396"/>
                  </a:moveTo>
                  <a:lnTo>
                    <a:pt x="6096" y="1644396"/>
                  </a:lnTo>
                  <a:lnTo>
                    <a:pt x="0" y="16383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6736" y="0"/>
                  </a:lnTo>
                  <a:lnTo>
                    <a:pt x="1322832" y="6096"/>
                  </a:lnTo>
                  <a:lnTo>
                    <a:pt x="1322832" y="13716"/>
                  </a:ln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lnTo>
                    <a:pt x="27432" y="1615440"/>
                  </a:lnTo>
                  <a:lnTo>
                    <a:pt x="13716" y="1615440"/>
                  </a:lnTo>
                  <a:lnTo>
                    <a:pt x="27432" y="1629156"/>
                  </a:lnTo>
                  <a:lnTo>
                    <a:pt x="1322832" y="1629156"/>
                  </a:lnTo>
                  <a:lnTo>
                    <a:pt x="1322832" y="1638300"/>
                  </a:lnTo>
                  <a:lnTo>
                    <a:pt x="1316736" y="1644396"/>
                  </a:lnTo>
                  <a:close/>
                </a:path>
                <a:path w="1323340" h="1644650">
                  <a:moveTo>
                    <a:pt x="27432" y="28956"/>
                  </a:move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close/>
                </a:path>
                <a:path w="1323340" h="1644650">
                  <a:moveTo>
                    <a:pt x="1295400" y="28956"/>
                  </a:moveTo>
                  <a:lnTo>
                    <a:pt x="27432" y="28956"/>
                  </a:lnTo>
                  <a:lnTo>
                    <a:pt x="27432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3340" h="1644650">
                  <a:moveTo>
                    <a:pt x="1295400" y="16291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2832" y="28956"/>
                  </a:lnTo>
                  <a:lnTo>
                    <a:pt x="1322832" y="1615440"/>
                  </a:lnTo>
                  <a:lnTo>
                    <a:pt x="1309116" y="1615440"/>
                  </a:lnTo>
                  <a:lnTo>
                    <a:pt x="1295400" y="1629156"/>
                  </a:lnTo>
                  <a:close/>
                </a:path>
                <a:path w="1323340" h="1644650">
                  <a:moveTo>
                    <a:pt x="1322832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2832" y="13716"/>
                  </a:lnTo>
                  <a:lnTo>
                    <a:pt x="1322832" y="28956"/>
                  </a:lnTo>
                  <a:close/>
                </a:path>
                <a:path w="1323340" h="1644650">
                  <a:moveTo>
                    <a:pt x="27432" y="1629156"/>
                  </a:moveTo>
                  <a:lnTo>
                    <a:pt x="13716" y="1615440"/>
                  </a:lnTo>
                  <a:lnTo>
                    <a:pt x="27432" y="1615440"/>
                  </a:lnTo>
                  <a:lnTo>
                    <a:pt x="27432" y="1629156"/>
                  </a:lnTo>
                  <a:close/>
                </a:path>
                <a:path w="1323340" h="1644650">
                  <a:moveTo>
                    <a:pt x="1295400" y="1629156"/>
                  </a:moveTo>
                  <a:lnTo>
                    <a:pt x="27432" y="1629156"/>
                  </a:lnTo>
                  <a:lnTo>
                    <a:pt x="27432" y="1615440"/>
                  </a:lnTo>
                  <a:lnTo>
                    <a:pt x="1295400" y="1615440"/>
                  </a:lnTo>
                  <a:lnTo>
                    <a:pt x="1295400" y="1629156"/>
                  </a:lnTo>
                  <a:close/>
                </a:path>
                <a:path w="1323340" h="1644650">
                  <a:moveTo>
                    <a:pt x="1322832" y="1629156"/>
                  </a:moveTo>
                  <a:lnTo>
                    <a:pt x="1295400" y="1629156"/>
                  </a:lnTo>
                  <a:lnTo>
                    <a:pt x="1309116" y="1615440"/>
                  </a:lnTo>
                  <a:lnTo>
                    <a:pt x="1322832" y="1615440"/>
                  </a:lnTo>
                  <a:lnTo>
                    <a:pt x="1322832" y="16291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F33129-99DA-4BA0-9232-0A126A7E0A4A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DA03A625-F65D-4232-983F-A34F07C6D4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229" dirty="0"/>
              <a:t>Finding </a:t>
            </a:r>
            <a:r>
              <a:rPr spc="-150" dirty="0"/>
              <a:t>a</a:t>
            </a:r>
            <a:r>
              <a:rPr spc="-424" dirty="0"/>
              <a:t> </a:t>
            </a:r>
            <a:r>
              <a:rPr spc="-207" dirty="0"/>
              <a:t>Welcome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0344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0971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807112" y="3355451"/>
            <a:ext cx="200533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=&gt; 5x5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output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1305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449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2" y="1980044"/>
            <a:ext cx="2869565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6749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2" y="1980044"/>
            <a:ext cx="2869565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8302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2" y="1980045"/>
            <a:ext cx="2869565" cy="1474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=&gt; 3x3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output!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883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1" y="1980044"/>
            <a:ext cx="305562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5325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1" y="1980044"/>
            <a:ext cx="305562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 dirty="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 dirty="0">
                        <a:latin typeface="Garamond" panose="02020404030301010803" pitchFamily="18" charset="0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762668" y="3580079"/>
            <a:ext cx="3411854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doesn’t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fit!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cannot apply 3x3 filter on  7x7 input with stride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3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4828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64474" y="1485673"/>
            <a:ext cx="2696210" cy="0"/>
          </a:xfrm>
          <a:custGeom>
            <a:avLst/>
            <a:gdLst/>
            <a:ahLst/>
            <a:cxnLst/>
            <a:rect l="l" t="t" r="r" b="b"/>
            <a:pathLst>
              <a:path w="2696210">
                <a:moveTo>
                  <a:pt x="0" y="0"/>
                </a:moveTo>
                <a:lnTo>
                  <a:pt x="269579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5921" y="2740757"/>
            <a:ext cx="2457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0293" y="1707998"/>
            <a:ext cx="0" cy="2595880"/>
          </a:xfrm>
          <a:custGeom>
            <a:avLst/>
            <a:gdLst/>
            <a:ahLst/>
            <a:cxnLst/>
            <a:rect l="l" t="t" r="r" b="b"/>
            <a:pathLst>
              <a:path h="2595879">
                <a:moveTo>
                  <a:pt x="0" y="0"/>
                </a:moveTo>
                <a:lnTo>
                  <a:pt x="0" y="25952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50162" y="1693886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Garamond" panose="02020404030301010803" pitchFamily="18" charset="0"/>
                          <a:cs typeface="Arial"/>
                        </a:rPr>
                        <a:t>F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820"/>
                        </a:lnSpc>
                      </a:pPr>
                      <a:r>
                        <a:rPr sz="2400" dirty="0">
                          <a:latin typeface="Garamond" panose="02020404030301010803" pitchFamily="18" charset="0"/>
                          <a:cs typeface="Arial"/>
                        </a:rPr>
                        <a:t>F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430049" y="1021858"/>
            <a:ext cx="5755005" cy="1218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3263900" marR="0" lvl="0" indent="0" algn="l" defTabSz="914400" rtl="0" eaLnBrk="1" fontAlgn="auto" latinLnBrk="0" hangingPunct="1">
              <a:lnSpc>
                <a:spcPts val="2865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Output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size: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32639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(N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-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F) / stride +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1440" y="2581305"/>
            <a:ext cx="4323715" cy="1487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e.g. N = 7, F =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stride 1 =&gt; (7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3)/1 + 1 =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5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stride 2 =&gt; (7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3)/2 + 1 =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stride 3 =&gt; (7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3)/3 + 1 = 2.33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:\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3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Convolutions: More detail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5320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In practice: Common to zero pad the</a:t>
            </a:r>
            <a:r>
              <a:rPr sz="3000" spc="45" dirty="0"/>
              <a:t> </a:t>
            </a:r>
            <a:r>
              <a:rPr sz="3000" spc="-5" dirty="0"/>
              <a:t>border</a:t>
            </a:r>
            <a:endParaRPr sz="3000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2637" y="1799661"/>
          <a:ext cx="2679966" cy="3531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372145" y="1956187"/>
            <a:ext cx="5287645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e.g. input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7x7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3x3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filter, applied with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stride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pad with 1 pixel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border =&gt; what is the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output?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94585" y="4308171"/>
            <a:ext cx="2419350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(recall:)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(N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F) / stride +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11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50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687" y="4554865"/>
            <a:ext cx="7077635" cy="146255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781" marR="4483" indent="-303135">
              <a:lnSpc>
                <a:spcPct val="110000"/>
              </a:lnSpc>
              <a:spcBef>
                <a:spcPts val="84"/>
              </a:spcBef>
              <a:buChar char="•"/>
              <a:tabLst>
                <a:tab pos="313221" algn="l"/>
                <a:tab pos="314342" algn="l"/>
              </a:tabLst>
            </a:pPr>
            <a:r>
              <a:rPr sz="2824" dirty="0">
                <a:latin typeface="Garamond" panose="02020404030301010803" pitchFamily="18" charset="0"/>
                <a:cs typeface="Arial"/>
              </a:rPr>
              <a:t>Need a </a:t>
            </a:r>
            <a:r>
              <a:rPr sz="2824" i="1" dirty="0">
                <a:latin typeface="Trebuchet MS"/>
                <a:cs typeface="Trebuchet MS"/>
              </a:rPr>
              <a:t>simple </a:t>
            </a:r>
            <a:r>
              <a:rPr sz="2824" dirty="0">
                <a:latin typeface="Garamond" panose="02020404030301010803" pitchFamily="18" charset="0"/>
                <a:cs typeface="Arial"/>
              </a:rPr>
              <a:t>network that will fire regardless of the location of “Welcome”</a:t>
            </a:r>
          </a:p>
          <a:p>
            <a:pPr marL="414640">
              <a:spcBef>
                <a:spcPts val="935"/>
              </a:spcBef>
            </a:pPr>
            <a:r>
              <a:rPr sz="2471" dirty="0">
                <a:latin typeface="Garamond" panose="02020404030301010803" pitchFamily="18" charset="0"/>
                <a:cs typeface="Arial"/>
              </a:rPr>
              <a:t>– and not fire when there is</a:t>
            </a:r>
            <a:r>
              <a:rPr lang="en-US" sz="2471" dirty="0">
                <a:latin typeface="Garamond" panose="02020404030301010803" pitchFamily="18" charset="0"/>
                <a:cs typeface="Arial"/>
              </a:rPr>
              <a:t> </a:t>
            </a:r>
            <a:r>
              <a:rPr sz="2471" dirty="0">
                <a:latin typeface="Garamond" panose="02020404030301010803" pitchFamily="18" charset="0"/>
                <a:cs typeface="Arial"/>
              </a:rPr>
              <a:t>none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0235" y="1601544"/>
            <a:ext cx="6858000" cy="913279"/>
            <a:chOff x="1219200" y="1815083"/>
            <a:chExt cx="7772400" cy="1035050"/>
          </a:xfrm>
        </p:grpSpPr>
        <p:sp>
          <p:nvSpPr>
            <p:cNvPr id="5" name="object 5"/>
            <p:cNvSpPr/>
            <p:nvPr/>
          </p:nvSpPr>
          <p:spPr>
            <a:xfrm>
              <a:off x="1219200" y="1828799"/>
              <a:ext cx="7772400" cy="10058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653283" y="1815083"/>
              <a:ext cx="1324610" cy="1035050"/>
            </a:xfrm>
            <a:custGeom>
              <a:avLst/>
              <a:gdLst/>
              <a:ahLst/>
              <a:cxnLst/>
              <a:rect l="l" t="t" r="r" b="b"/>
              <a:pathLst>
                <a:path w="1324610" h="1035050">
                  <a:moveTo>
                    <a:pt x="1318260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8260" y="0"/>
                  </a:lnTo>
                  <a:lnTo>
                    <a:pt x="1324356" y="6096"/>
                  </a:lnTo>
                  <a:lnTo>
                    <a:pt x="1324356" y="13716"/>
                  </a:lnTo>
                  <a:lnTo>
                    <a:pt x="28956" y="13716"/>
                  </a:lnTo>
                  <a:lnTo>
                    <a:pt x="13716" y="28956"/>
                  </a:lnTo>
                  <a:lnTo>
                    <a:pt x="28956" y="28956"/>
                  </a:lnTo>
                  <a:lnTo>
                    <a:pt x="28956" y="1005840"/>
                  </a:lnTo>
                  <a:lnTo>
                    <a:pt x="13716" y="1005840"/>
                  </a:lnTo>
                  <a:lnTo>
                    <a:pt x="28956" y="1019556"/>
                  </a:lnTo>
                  <a:lnTo>
                    <a:pt x="1324356" y="1019556"/>
                  </a:lnTo>
                  <a:lnTo>
                    <a:pt x="1324356" y="1028700"/>
                  </a:lnTo>
                  <a:lnTo>
                    <a:pt x="1318260" y="1034796"/>
                  </a:lnTo>
                  <a:close/>
                </a:path>
                <a:path w="1324610" h="1035050">
                  <a:moveTo>
                    <a:pt x="28956" y="28956"/>
                  </a:moveTo>
                  <a:lnTo>
                    <a:pt x="13716" y="28956"/>
                  </a:lnTo>
                  <a:lnTo>
                    <a:pt x="28956" y="13716"/>
                  </a:lnTo>
                  <a:lnTo>
                    <a:pt x="28956" y="28956"/>
                  </a:lnTo>
                  <a:close/>
                </a:path>
                <a:path w="1324610" h="1035050">
                  <a:moveTo>
                    <a:pt x="1295400" y="28956"/>
                  </a:moveTo>
                  <a:lnTo>
                    <a:pt x="28956" y="28956"/>
                  </a:lnTo>
                  <a:lnTo>
                    <a:pt x="28956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4610" h="1035050">
                  <a:moveTo>
                    <a:pt x="1295400" y="10195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4356" y="28956"/>
                  </a:lnTo>
                  <a:lnTo>
                    <a:pt x="1324356" y="1005840"/>
                  </a:lnTo>
                  <a:lnTo>
                    <a:pt x="1309116" y="1005840"/>
                  </a:lnTo>
                  <a:lnTo>
                    <a:pt x="1295400" y="1019556"/>
                  </a:lnTo>
                  <a:close/>
                </a:path>
                <a:path w="1324610" h="1035050">
                  <a:moveTo>
                    <a:pt x="1324356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4356" y="13716"/>
                  </a:lnTo>
                  <a:lnTo>
                    <a:pt x="1324356" y="28956"/>
                  </a:lnTo>
                  <a:close/>
                </a:path>
                <a:path w="1324610" h="1035050">
                  <a:moveTo>
                    <a:pt x="28956" y="1019556"/>
                  </a:moveTo>
                  <a:lnTo>
                    <a:pt x="13716" y="1005840"/>
                  </a:lnTo>
                  <a:lnTo>
                    <a:pt x="28956" y="1005840"/>
                  </a:lnTo>
                  <a:lnTo>
                    <a:pt x="28956" y="1019556"/>
                  </a:lnTo>
                  <a:close/>
                </a:path>
                <a:path w="1324610" h="1035050">
                  <a:moveTo>
                    <a:pt x="1295400" y="1019556"/>
                  </a:moveTo>
                  <a:lnTo>
                    <a:pt x="28956" y="1019556"/>
                  </a:lnTo>
                  <a:lnTo>
                    <a:pt x="28956" y="1005840"/>
                  </a:lnTo>
                  <a:lnTo>
                    <a:pt x="1295400" y="1005840"/>
                  </a:lnTo>
                  <a:lnTo>
                    <a:pt x="1295400" y="1019556"/>
                  </a:lnTo>
                  <a:close/>
                </a:path>
                <a:path w="1324610" h="1035050">
                  <a:moveTo>
                    <a:pt x="1324356" y="1019556"/>
                  </a:moveTo>
                  <a:lnTo>
                    <a:pt x="1295400" y="1019556"/>
                  </a:lnTo>
                  <a:lnTo>
                    <a:pt x="1309116" y="1005840"/>
                  </a:lnTo>
                  <a:lnTo>
                    <a:pt x="1324356" y="1005840"/>
                  </a:lnTo>
                  <a:lnTo>
                    <a:pt x="1324356" y="10195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10235" y="2610073"/>
            <a:ext cx="6858000" cy="913279"/>
            <a:chOff x="1219200" y="2958083"/>
            <a:chExt cx="7772400" cy="1035050"/>
          </a:xfrm>
        </p:grpSpPr>
        <p:sp>
          <p:nvSpPr>
            <p:cNvPr id="8" name="object 8"/>
            <p:cNvSpPr/>
            <p:nvPr/>
          </p:nvSpPr>
          <p:spPr>
            <a:xfrm>
              <a:off x="1219200" y="2971799"/>
              <a:ext cx="7772400" cy="10043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594603" y="2958083"/>
              <a:ext cx="1323340" cy="1035050"/>
            </a:xfrm>
            <a:custGeom>
              <a:avLst/>
              <a:gdLst/>
              <a:ahLst/>
              <a:cxnLst/>
              <a:rect l="l" t="t" r="r" b="b"/>
              <a:pathLst>
                <a:path w="1323340" h="1035050">
                  <a:moveTo>
                    <a:pt x="1316736" y="1034796"/>
                  </a:moveTo>
                  <a:lnTo>
                    <a:pt x="6096" y="1034796"/>
                  </a:lnTo>
                  <a:lnTo>
                    <a:pt x="0" y="102870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316736" y="0"/>
                  </a:lnTo>
                  <a:lnTo>
                    <a:pt x="1322832" y="6096"/>
                  </a:lnTo>
                  <a:lnTo>
                    <a:pt x="1322832" y="13716"/>
                  </a:lnTo>
                  <a:lnTo>
                    <a:pt x="27432" y="13716"/>
                  </a:lnTo>
                  <a:lnTo>
                    <a:pt x="13716" y="28956"/>
                  </a:lnTo>
                  <a:lnTo>
                    <a:pt x="27432" y="28956"/>
                  </a:lnTo>
                  <a:lnTo>
                    <a:pt x="27432" y="1005840"/>
                  </a:lnTo>
                  <a:lnTo>
                    <a:pt x="13716" y="1005840"/>
                  </a:lnTo>
                  <a:lnTo>
                    <a:pt x="27432" y="1019556"/>
                  </a:lnTo>
                  <a:lnTo>
                    <a:pt x="1322832" y="1019556"/>
                  </a:lnTo>
                  <a:lnTo>
                    <a:pt x="1322832" y="1028700"/>
                  </a:lnTo>
                  <a:lnTo>
                    <a:pt x="1316736" y="1034796"/>
                  </a:lnTo>
                  <a:close/>
                </a:path>
                <a:path w="1323340" h="1035050">
                  <a:moveTo>
                    <a:pt x="27432" y="28956"/>
                  </a:moveTo>
                  <a:lnTo>
                    <a:pt x="13716" y="28956"/>
                  </a:lnTo>
                  <a:lnTo>
                    <a:pt x="27432" y="13716"/>
                  </a:lnTo>
                  <a:lnTo>
                    <a:pt x="27432" y="28956"/>
                  </a:lnTo>
                  <a:close/>
                </a:path>
                <a:path w="1323340" h="1035050">
                  <a:moveTo>
                    <a:pt x="1295400" y="28956"/>
                  </a:moveTo>
                  <a:lnTo>
                    <a:pt x="27432" y="28956"/>
                  </a:lnTo>
                  <a:lnTo>
                    <a:pt x="27432" y="13716"/>
                  </a:lnTo>
                  <a:lnTo>
                    <a:pt x="1295400" y="13716"/>
                  </a:lnTo>
                  <a:lnTo>
                    <a:pt x="1295400" y="28956"/>
                  </a:lnTo>
                  <a:close/>
                </a:path>
                <a:path w="1323340" h="1035050">
                  <a:moveTo>
                    <a:pt x="1295400" y="1019556"/>
                  </a:moveTo>
                  <a:lnTo>
                    <a:pt x="1295400" y="13716"/>
                  </a:lnTo>
                  <a:lnTo>
                    <a:pt x="1309116" y="28956"/>
                  </a:lnTo>
                  <a:lnTo>
                    <a:pt x="1322832" y="28956"/>
                  </a:lnTo>
                  <a:lnTo>
                    <a:pt x="1322832" y="1005840"/>
                  </a:lnTo>
                  <a:lnTo>
                    <a:pt x="1309116" y="1005840"/>
                  </a:lnTo>
                  <a:lnTo>
                    <a:pt x="1295400" y="1019556"/>
                  </a:lnTo>
                  <a:close/>
                </a:path>
                <a:path w="1323340" h="1035050">
                  <a:moveTo>
                    <a:pt x="1322832" y="28956"/>
                  </a:moveTo>
                  <a:lnTo>
                    <a:pt x="1309116" y="28956"/>
                  </a:lnTo>
                  <a:lnTo>
                    <a:pt x="1295400" y="13716"/>
                  </a:lnTo>
                  <a:lnTo>
                    <a:pt x="1322832" y="13716"/>
                  </a:lnTo>
                  <a:lnTo>
                    <a:pt x="1322832" y="28956"/>
                  </a:lnTo>
                  <a:close/>
                </a:path>
                <a:path w="1323340" h="1035050">
                  <a:moveTo>
                    <a:pt x="27432" y="1019556"/>
                  </a:moveTo>
                  <a:lnTo>
                    <a:pt x="13716" y="1005840"/>
                  </a:lnTo>
                  <a:lnTo>
                    <a:pt x="27432" y="1005840"/>
                  </a:lnTo>
                  <a:lnTo>
                    <a:pt x="27432" y="1019556"/>
                  </a:lnTo>
                  <a:close/>
                </a:path>
                <a:path w="1323340" h="1035050">
                  <a:moveTo>
                    <a:pt x="1295400" y="1019556"/>
                  </a:moveTo>
                  <a:lnTo>
                    <a:pt x="27432" y="1019556"/>
                  </a:lnTo>
                  <a:lnTo>
                    <a:pt x="27432" y="1005840"/>
                  </a:lnTo>
                  <a:lnTo>
                    <a:pt x="1295400" y="1005840"/>
                  </a:lnTo>
                  <a:lnTo>
                    <a:pt x="1295400" y="1019556"/>
                  </a:lnTo>
                  <a:close/>
                </a:path>
                <a:path w="1323340" h="1035050">
                  <a:moveTo>
                    <a:pt x="1322832" y="1019556"/>
                  </a:moveTo>
                  <a:lnTo>
                    <a:pt x="1295400" y="1019556"/>
                  </a:lnTo>
                  <a:lnTo>
                    <a:pt x="1309116" y="1005840"/>
                  </a:lnTo>
                  <a:lnTo>
                    <a:pt x="1322832" y="1005840"/>
                  </a:lnTo>
                  <a:lnTo>
                    <a:pt x="1322832" y="101955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 dirty="0">
                <a:latin typeface="Garamond" panose="02020404030301010803" pitchFamily="18" charset="0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1210235" y="3619948"/>
            <a:ext cx="6858000" cy="884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9E204-AEA1-42F1-B146-B1E5E5A11E87}"/>
              </a:ext>
            </a:extLst>
          </p:cNvPr>
          <p:cNvSpPr txBox="1"/>
          <p:nvPr/>
        </p:nvSpPr>
        <p:spPr>
          <a:xfrm>
            <a:off x="0" y="6604084"/>
            <a:ext cx="803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 err="1">
                <a:latin typeface="Garamond" panose="02020404030301010803" pitchFamily="18" charset="0"/>
              </a:rPr>
              <a:t>Bhiksha</a:t>
            </a:r>
            <a:r>
              <a:rPr lang="en-US" sz="1050" dirty="0">
                <a:latin typeface="Garamond" panose="02020404030301010803" pitchFamily="18" charset="0"/>
              </a:rPr>
              <a:t> Raj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C64CC334-1470-4332-A743-3762DA18DC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8991" y="477700"/>
            <a:ext cx="390805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229" dirty="0"/>
              <a:t>Finding </a:t>
            </a:r>
            <a:r>
              <a:rPr spc="-150" dirty="0"/>
              <a:t>a</a:t>
            </a:r>
            <a:r>
              <a:rPr spc="-424" dirty="0"/>
              <a:t> </a:t>
            </a:r>
            <a:r>
              <a:rPr spc="-207" dirty="0"/>
              <a:t>Welcome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In practice: Common to zero pad the</a:t>
            </a:r>
            <a:r>
              <a:rPr sz="3000" spc="45" dirty="0"/>
              <a:t> </a:t>
            </a:r>
            <a:r>
              <a:rPr sz="3000" spc="-5" dirty="0"/>
              <a:t>border</a:t>
            </a:r>
            <a:endParaRPr sz="3000" dirty="0"/>
          </a:p>
        </p:txBody>
      </p:sp>
      <p:sp>
        <p:nvSpPr>
          <p:cNvPr id="5" name="object 5"/>
          <p:cNvSpPr txBox="1"/>
          <p:nvPr/>
        </p:nvSpPr>
        <p:spPr>
          <a:xfrm>
            <a:off x="3372145" y="1956187"/>
            <a:ext cx="5287645" cy="153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e.g. input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7x7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3x3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filter, applied with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stride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pad with 1 pixel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border =&gt; what is the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output?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7x7</a:t>
            </a:r>
            <a:r>
              <a:rPr kumimoji="0" sz="20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output!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72637" y="1799661"/>
          <a:ext cx="2679966" cy="3531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976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In practice: Common to zero pad the</a:t>
            </a:r>
            <a:r>
              <a:rPr sz="3000" spc="45" dirty="0"/>
              <a:t> </a:t>
            </a:r>
            <a:r>
              <a:rPr sz="3000" spc="-5" dirty="0"/>
              <a:t>border</a:t>
            </a:r>
            <a:endParaRPr sz="3000" dirty="0"/>
          </a:p>
        </p:txBody>
      </p:sp>
      <p:sp>
        <p:nvSpPr>
          <p:cNvPr id="5" name="object 5"/>
          <p:cNvSpPr txBox="1"/>
          <p:nvPr/>
        </p:nvSpPr>
        <p:spPr>
          <a:xfrm>
            <a:off x="3372144" y="1956187"/>
            <a:ext cx="5554980" cy="336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e.g. input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7x7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3x3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filter, applied with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stride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pad with 1 pixel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border =&gt; what is the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output?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7x7</a:t>
            </a:r>
            <a:r>
              <a:rPr kumimoji="0" sz="20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output!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in general, common to see CONV layers with  stride 1, filters of size FxF, and zero-padding with  (F-1)/2. (will preserve size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spatially)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504825" marR="2297430" lvl="0" indent="-492759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e.g. F = 3 =&gt; zero pad with 1  F = 5 =&gt; zero pad with 2  F = 7 =&gt; zero pad with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72637" y="1799661"/>
          <a:ext cx="2679966" cy="3531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Garamond" panose="02020404030301010803" pitchFamily="18" charset="0"/>
                          <a:cs typeface="Arial"/>
                        </a:rPr>
                        <a:t>0</a:t>
                      </a: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Garamond" panose="02020404030301010803" pitchFamily="18" charset="0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0256" y="5813946"/>
            <a:ext cx="4351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(N + 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2*padding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- 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F) / stride +</a:t>
            </a:r>
            <a:r>
              <a:rPr kumimoji="0" lang="en-US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17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F49D2E-82CF-4C6E-8AC9-2DA3DC7E0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11" t="18507" r="33978" b="15161"/>
          <a:stretch/>
        </p:blipFill>
        <p:spPr>
          <a:xfrm>
            <a:off x="1543664" y="12185"/>
            <a:ext cx="6056671" cy="6845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27D542-C94B-43B1-A212-D7A77FCF35C5}"/>
              </a:ext>
            </a:extLst>
          </p:cNvPr>
          <p:cNvSpPr txBox="1"/>
          <p:nvPr/>
        </p:nvSpPr>
        <p:spPr>
          <a:xfrm>
            <a:off x="0" y="6604084"/>
            <a:ext cx="1330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>
                <a:latin typeface="Garamond" panose="02020404030301010803" pitchFamily="18" charset="0"/>
              </a:rPr>
              <a:t>Goodfellow DL book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498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5825" y="1137208"/>
            <a:ext cx="6554821" cy="2977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Examples</a:t>
            </a:r>
            <a:r>
              <a:rPr kumimoji="0" sz="3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time: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32x32x3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10 5x5</a:t>
            </a:r>
            <a:r>
              <a:rPr kumimoji="0" lang="en-US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x3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filters with stride 1, pad</a:t>
            </a:r>
            <a:r>
              <a:rPr kumimoji="0" sz="3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Output volume size:</a:t>
            </a:r>
            <a:r>
              <a:rPr kumimoji="0" sz="3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?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Convolutions: More detail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7443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5823" y="1137208"/>
            <a:ext cx="6109519" cy="390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Examples</a:t>
            </a:r>
            <a:r>
              <a:rPr kumimoji="0" sz="3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time: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32x32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x3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10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5x5</a:t>
            </a:r>
            <a:r>
              <a:rPr kumimoji="0" lang="en-US" sz="3000" b="0" i="0" u="none" strike="noStrike" kern="1200" cap="none" spc="-5" normalizeH="0" baseline="0" noProof="0" dirty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x3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filters with stride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, pad</a:t>
            </a:r>
            <a:r>
              <a:rPr kumimoji="0" sz="3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Output volume</a:t>
            </a:r>
            <a:r>
              <a:rPr kumimoji="0" sz="3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size: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(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+2*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5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)/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+1 = 32 spatially,</a:t>
            </a:r>
            <a:r>
              <a:rPr kumimoji="0" sz="3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so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32x32x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10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Convolutions: More detail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6156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5824" y="1137208"/>
            <a:ext cx="6078220" cy="2977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Examples</a:t>
            </a:r>
            <a:r>
              <a:rPr kumimoji="0" sz="3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time: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32x32x3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10 5x5</a:t>
            </a:r>
            <a:r>
              <a:rPr kumimoji="0" lang="en-US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x3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filters with stride 1, pad</a:t>
            </a:r>
            <a:r>
              <a:rPr kumimoji="0" sz="3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Number of parameters in this</a:t>
            </a:r>
            <a:r>
              <a:rPr kumimoji="0" sz="30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layer?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Convolutions: More detail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725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Examples</a:t>
            </a:r>
            <a:r>
              <a:rPr sz="3000" spc="-55" dirty="0"/>
              <a:t> </a:t>
            </a:r>
            <a:r>
              <a:rPr sz="3000" spc="-5" dirty="0"/>
              <a:t>time:</a:t>
            </a:r>
            <a:endParaRPr sz="3000" dirty="0"/>
          </a:p>
        </p:txBody>
      </p:sp>
      <p:sp>
        <p:nvSpPr>
          <p:cNvPr id="5" name="object 5"/>
          <p:cNvSpPr txBox="1"/>
          <p:nvPr/>
        </p:nvSpPr>
        <p:spPr>
          <a:xfrm>
            <a:off x="275823" y="2221007"/>
            <a:ext cx="6181327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32x32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x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10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5x5</a:t>
            </a:r>
            <a:r>
              <a:rPr kumimoji="0" lang="en-US" sz="3000" b="0" i="0" u="none" strike="noStrike" kern="1200" cap="none" spc="-5" normalizeH="0" baseline="0" noProof="0" dirty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x3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filters with stride 1, pad</a:t>
            </a:r>
            <a:r>
              <a:rPr kumimoji="0" sz="3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1342" y="4176803"/>
            <a:ext cx="138684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(+1 for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bias)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824" y="3592604"/>
            <a:ext cx="6315710" cy="138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Number of parameters in this layer?  each filter has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5*5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*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3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+ 1 =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76</a:t>
            </a:r>
            <a:r>
              <a:rPr kumimoji="0" sz="3000" b="0" i="0" u="none" strike="noStrike" kern="1200" cap="none" spc="5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params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=&gt;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76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*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10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=</a:t>
            </a:r>
            <a:r>
              <a:rPr kumimoji="0" sz="3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/>
              </a:rPr>
              <a:t>760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21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Convolutions: More detail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252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" y="1101399"/>
            <a:ext cx="9143981" cy="4378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9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</a:rPr>
              <a:t>Putting it all together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975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frac{1}{(2k+1)^2}\sum_{u=-k}^{k} \sum_{v=-k}^{k}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604.75"/>
  <p:tag name="PICTUREFILESIZE" val="5404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Default Design">
  <a:themeElements>
    <a:clrScheme name="8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8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4344</TotalTime>
  <Words>5081</Words>
  <Application>Microsoft Macintosh PowerPoint</Application>
  <PresentationFormat>On-screen Show (4:3)</PresentationFormat>
  <Paragraphs>2562</Paragraphs>
  <Slides>97</Slides>
  <Notes>38</Notes>
  <HiddenSlides>10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3" baseType="lpstr">
      <vt:lpstr>Arial </vt:lpstr>
      <vt:lpstr>DejaVu Sans</vt:lpstr>
      <vt:lpstr>Myriad Roman</vt:lpstr>
      <vt:lpstr>Times</vt:lpstr>
      <vt:lpstr>Arial</vt:lpstr>
      <vt:lpstr>Courier New</vt:lpstr>
      <vt:lpstr>Garamond</vt:lpstr>
      <vt:lpstr>Times New Roman</vt:lpstr>
      <vt:lpstr>Trebuchet MS</vt:lpstr>
      <vt:lpstr>1_Office Theme</vt:lpstr>
      <vt:lpstr>Blank Presentation</vt:lpstr>
      <vt:lpstr>13_Office Theme</vt:lpstr>
      <vt:lpstr>8_Default Design</vt:lpstr>
      <vt:lpstr>2_Default Design</vt:lpstr>
      <vt:lpstr>4_Default Design</vt:lpstr>
      <vt:lpstr>Photo Editor Photo</vt:lpstr>
      <vt:lpstr>PowerPoint Presentation</vt:lpstr>
      <vt:lpstr>Plan for this lecture</vt:lpstr>
      <vt:lpstr>Plan for this lecture</vt:lpstr>
      <vt:lpstr>Neural networks so far</vt:lpstr>
      <vt:lpstr>The weights look for patterns</vt:lpstr>
      <vt:lpstr>PowerPoint Presentation</vt:lpstr>
      <vt:lpstr>Finding a Welcome</vt:lpstr>
      <vt:lpstr>Finding a Welcome</vt:lpstr>
      <vt:lpstr>Finding a Welcome</vt:lpstr>
      <vt:lpstr>Flower</vt:lpstr>
      <vt:lpstr>Flower</vt:lpstr>
      <vt:lpstr>The need for shift invariance</vt:lpstr>
      <vt:lpstr>Solution: Scan</vt:lpstr>
      <vt:lpstr>Solution: Scan</vt:lpstr>
      <vt:lpstr>2-d analogue: Does this picture have a flower?</vt:lpstr>
      <vt:lpstr>A giant net with common identical subnets</vt:lpstr>
      <vt:lpstr>Regular network</vt:lpstr>
      <vt:lpstr>Scanning networks</vt:lpstr>
      <vt:lpstr>Training the network</vt:lpstr>
      <vt:lpstr>Training the network: constraint</vt:lpstr>
      <vt:lpstr>Convolutional Neural Networks (CNN)</vt:lpstr>
      <vt:lpstr>Convolutional Neural Networks (CNN)</vt:lpstr>
      <vt:lpstr>1. Convolution</vt:lpstr>
      <vt:lpstr>2. Non-Linearity</vt:lpstr>
      <vt:lpstr>3. Spatial Pooling</vt:lpstr>
      <vt:lpstr>3. Spatial Pooling</vt:lpstr>
      <vt:lpstr>PowerPoint Presentation</vt:lpstr>
      <vt:lpstr>Background: Moving Average In 2D</vt:lpstr>
      <vt:lpstr>Background: Moving Average In 2D</vt:lpstr>
      <vt:lpstr>Background: Moving Average In 2D</vt:lpstr>
      <vt:lpstr>Background: Moving Average In 2D</vt:lpstr>
      <vt:lpstr>Background: Moving Average In 2D</vt:lpstr>
      <vt:lpstr>Background: Moving Average In 2D</vt:lpstr>
      <vt:lpstr>Image filtering</vt:lpstr>
      <vt:lpstr>Correlation filtering</vt:lpstr>
      <vt:lpstr>Correlation filtering</vt:lpstr>
      <vt:lpstr>Averaging filter</vt:lpstr>
      <vt:lpstr>Smoothing by averaging</vt:lpstr>
      <vt:lpstr>Gaussian filter</vt:lpstr>
      <vt:lpstr>Convolution</vt:lpstr>
      <vt:lpstr>Convolution vs. correlation</vt:lpstr>
      <vt:lpstr>Convolution vs. correlation</vt:lpstr>
      <vt:lpstr>Convolution vs. correlation</vt:lpstr>
      <vt:lpstr>Convolution vs. correlation</vt:lpstr>
      <vt:lpstr>Convolution vs. correlation</vt:lpstr>
      <vt:lpstr>Convolution vs. correlation</vt:lpstr>
      <vt:lpstr>Convolution vs. correlation</vt:lpstr>
      <vt:lpstr>Convolution vs. correlation</vt:lpstr>
      <vt:lpstr>Convolution vs. correlation</vt:lpstr>
      <vt:lpstr>Predict the outputs using correlation filtering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Filters for computing gradients</vt:lpstr>
      <vt:lpstr>Texture representation: example</vt:lpstr>
      <vt:lpstr>Texture representation: example</vt:lpstr>
      <vt:lpstr>Texture representation: example</vt:lpstr>
      <vt:lpstr>Vectors of texture responses</vt:lpstr>
      <vt:lpstr>You try: Can you match the texture to the response?</vt:lpstr>
      <vt:lpstr>Representing texture by mean abs response</vt:lpstr>
      <vt:lpstr>Convolutions: More detail</vt:lpstr>
      <vt:lpstr>Convolutions: More detail</vt:lpstr>
      <vt:lpstr>Convolution Layer</vt:lpstr>
      <vt:lpstr>Convolution Layer</vt:lpstr>
      <vt:lpstr>consider a second, green filter</vt:lpstr>
      <vt:lpstr>For example, if we had 6 5x5 filters, we’ll get 6 separate activation maps:</vt:lpstr>
      <vt:lpstr>Preview: ConvNet is a sequence of Convolution Layers, interspersed with  activation functions</vt:lpstr>
      <vt:lpstr>Preview: ConvNet is a sequence of Convolutional Layers, interspersed with  activation functions</vt:lpstr>
      <vt:lpstr>Preview</vt:lpstr>
      <vt:lpstr>one filter =&gt; one activation map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PowerPoint Presentation</vt:lpstr>
      <vt:lpstr>In practice: Common to zero pad the border</vt:lpstr>
      <vt:lpstr>In practice: Common to zero pad the border</vt:lpstr>
      <vt:lpstr>In practice: Common to zero pad the border</vt:lpstr>
      <vt:lpstr>PowerPoint Presentation</vt:lpstr>
      <vt:lpstr>PowerPoint Presentation</vt:lpstr>
      <vt:lpstr>PowerPoint Presentation</vt:lpstr>
      <vt:lpstr>PowerPoint Presentation</vt:lpstr>
      <vt:lpstr>Examples time:</vt:lpstr>
      <vt:lpstr>PowerPoint Presentation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1678: Intro to Deep Learning</dc:title>
  <dc:creator>Adriana I. Kovashka</dc:creator>
  <cp:lastModifiedBy>Fan, Heng</cp:lastModifiedBy>
  <cp:revision>330</cp:revision>
  <dcterms:created xsi:type="dcterms:W3CDTF">2015-04-17T19:15:42Z</dcterms:created>
  <dcterms:modified xsi:type="dcterms:W3CDTF">2026-02-19T02:06:58Z</dcterms:modified>
</cp:coreProperties>
</file>